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1" d="100"/>
          <a:sy n="91" d="100"/>
        </p:scale>
        <p:origin x="102" y="2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Rizwan.Nazir\Desktop\Op-Ex%20Haris%20Dilawar\Operational%20Excellence%20Work\my%20books\Data%20Analytics\Clients\uk%20client%20skincare%20company\Data%20Analysi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Rizwan.Nazir\Desktop\Op-Ex%20Haris%20Dilawar\Operational%20Excellence%20Work\my%20books\Data%20Analytics\Clients\uk%20client%20skincare%20company\Data%20Analysi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3.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[Data Analysis.xlsx]pivot_Analysis!PivotTable12</c:name>
    <c:fmtId val="-1"/>
  </c:pivotSource>
  <c:chart>
    <c:title>
      <c:tx>
        <c:rich>
          <a:bodyPr rot="0" spcFirstLastPara="1" vertOverflow="ellipsis" vert="horz" wrap="square" anchor="ctr" anchorCtr="1"/>
          <a:lstStyle/>
          <a:p>
            <a:pPr>
              <a:defRPr sz="1800" b="1" i="0" u="none" strike="noStrike" kern="1200" spc="0" baseline="0">
                <a:solidFill>
                  <a:schemeClr val="bg1"/>
                </a:solidFill>
                <a:latin typeface="+mn-lt"/>
                <a:ea typeface="+mn-ea"/>
                <a:cs typeface="+mn-cs"/>
              </a:defRPr>
            </a:pPr>
            <a:r>
              <a:rPr lang="en-US" sz="1800" b="1">
                <a:solidFill>
                  <a:schemeClr val="bg1"/>
                </a:solidFill>
              </a:rPr>
              <a:t>Total</a:t>
            </a:r>
            <a:r>
              <a:rPr lang="en-US" sz="1800" b="1" baseline="0">
                <a:solidFill>
                  <a:schemeClr val="bg1"/>
                </a:solidFill>
              </a:rPr>
              <a:t> User Engagements Quartely</a:t>
            </a:r>
            <a:endParaRPr lang="en-US" sz="1800" b="1">
              <a:solidFill>
                <a:schemeClr val="bg1"/>
              </a:solidFill>
            </a:endParaRPr>
          </a:p>
        </c:rich>
      </c:tx>
      <c:layout/>
      <c:overlay val="0"/>
      <c:spPr>
        <a:solidFill>
          <a:schemeClr val="tx1"/>
        </a:solidFill>
        <a:ln>
          <a:noFill/>
        </a:ln>
        <a:effectLst/>
      </c:spPr>
      <c:txPr>
        <a:bodyPr rot="0" spcFirstLastPara="1" vertOverflow="ellipsis" vert="horz" wrap="square" anchor="ctr" anchorCtr="1"/>
        <a:lstStyle/>
        <a:p>
          <a:pPr>
            <a:defRPr sz="1800" b="1" i="0" u="none" strike="noStrike" kern="1200" spc="0" baseline="0">
              <a:solidFill>
                <a:schemeClr val="bg1"/>
              </a:solidFill>
              <a:latin typeface="+mn-lt"/>
              <a:ea typeface="+mn-ea"/>
              <a:cs typeface="+mn-cs"/>
            </a:defRPr>
          </a:pPr>
          <a:endParaRPr lang="en-US"/>
        </a:p>
      </c:txPr>
    </c:title>
    <c:autoTitleDeleted val="0"/>
    <c:pivotFmts>
      <c:pivotFmt>
        <c:idx val="0"/>
        <c:spPr>
          <a:solidFill>
            <a:srgbClr val="FFC000"/>
          </a:solidFill>
          <a:ln>
            <a:noFill/>
          </a:ln>
          <a:effectLst/>
        </c:spPr>
        <c:marker>
          <c:symbol val="none"/>
        </c:marker>
        <c:dLbl>
          <c:idx val="0"/>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
        <c:spPr>
          <a:solidFill>
            <a:schemeClr val="accent1"/>
          </a:solidFill>
          <a:ln>
            <a:noFill/>
          </a:ln>
          <a:effectLst/>
        </c:spPr>
        <c:marker>
          <c:symbol val="none"/>
        </c:marker>
        <c:dLbl>
          <c:idx val="0"/>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
        <c:spPr>
          <a:solidFill>
            <a:schemeClr val="accent1"/>
          </a:solidFill>
          <a:ln>
            <a:noFill/>
          </a:ln>
          <a:effectLst/>
        </c:spPr>
        <c:marker>
          <c:symbol val="none"/>
        </c:marker>
        <c:dLbl>
          <c:idx val="0"/>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
        <c:spPr>
          <a:solidFill>
            <a:schemeClr val="accent1"/>
          </a:solidFill>
          <a:ln>
            <a:noFill/>
          </a:ln>
          <a:effectLst/>
        </c:spPr>
        <c:marker>
          <c:symbol val="none"/>
        </c:marker>
        <c:dLbl>
          <c:idx val="0"/>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
        <c:spPr>
          <a:solidFill>
            <a:schemeClr val="accent4"/>
          </a:solidFill>
          <a:ln>
            <a:noFill/>
          </a:ln>
          <a:effectLst/>
        </c:spPr>
        <c:marker>
          <c:symbol val="none"/>
        </c:marker>
        <c:dLbl>
          <c:idx val="0"/>
          <c:spPr>
            <a:solidFill>
              <a:schemeClr val="tx1"/>
            </a:solid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4"/>
          </a:solidFill>
          <a:ln>
            <a:noFill/>
          </a:ln>
          <a:effectLst/>
        </c:spPr>
        <c:marker>
          <c:symbol val="none"/>
        </c:marker>
        <c:dLbl>
          <c:idx val="0"/>
          <c:spPr>
            <a:solidFill>
              <a:schemeClr val="tx1"/>
            </a:solid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4"/>
          </a:solidFill>
          <a:ln>
            <a:noFill/>
          </a:ln>
          <a:effectLst/>
        </c:spPr>
        <c:marker>
          <c:symbol val="none"/>
        </c:marker>
        <c:dLbl>
          <c:idx val="0"/>
          <c:spPr>
            <a:solidFill>
              <a:schemeClr val="tx1"/>
            </a:solid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pivot_Analysis!$B$23</c:f>
              <c:strCache>
                <c:ptCount val="1"/>
                <c:pt idx="0">
                  <c:v>Total</c:v>
                </c:pt>
              </c:strCache>
            </c:strRef>
          </c:tx>
          <c:spPr>
            <a:solidFill>
              <a:schemeClr val="accent4"/>
            </a:solidFill>
            <a:ln>
              <a:noFill/>
            </a:ln>
            <a:effectLst/>
          </c:spPr>
          <c:invertIfNegative val="0"/>
          <c:dLbls>
            <c:spPr>
              <a:solidFill>
                <a:schemeClr val="tx1"/>
              </a:solid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pivot_Analysis!$A$24:$A$28</c:f>
              <c:strCache>
                <c:ptCount val="4"/>
                <c:pt idx="0">
                  <c:v>01-Jan-2020 - 31-Mar-2020</c:v>
                </c:pt>
                <c:pt idx="1">
                  <c:v>01-Apr-2020 - 31-Jun-2020</c:v>
                </c:pt>
                <c:pt idx="2">
                  <c:v>01-Jul-2020 - 30-Sep-2020</c:v>
                </c:pt>
                <c:pt idx="3">
                  <c:v>01-Oct-2020 - 31-Dec-2020</c:v>
                </c:pt>
              </c:strCache>
            </c:strRef>
          </c:cat>
          <c:val>
            <c:numRef>
              <c:f>pivot_Analysis!$B$24:$B$28</c:f>
              <c:numCache>
                <c:formatCode>General</c:formatCode>
                <c:ptCount val="4"/>
                <c:pt idx="0">
                  <c:v>7500</c:v>
                </c:pt>
                <c:pt idx="1">
                  <c:v>30000</c:v>
                </c:pt>
                <c:pt idx="2">
                  <c:v>17500</c:v>
                </c:pt>
                <c:pt idx="3">
                  <c:v>48000</c:v>
                </c:pt>
              </c:numCache>
            </c:numRef>
          </c:val>
        </c:ser>
        <c:dLbls>
          <c:dLblPos val="outEnd"/>
          <c:showLegendKey val="0"/>
          <c:showVal val="1"/>
          <c:showCatName val="0"/>
          <c:showSerName val="0"/>
          <c:showPercent val="0"/>
          <c:showBubbleSize val="0"/>
        </c:dLbls>
        <c:gapWidth val="150"/>
        <c:axId val="456936080"/>
        <c:axId val="456936624"/>
      </c:barChart>
      <c:catAx>
        <c:axId val="456936080"/>
        <c:scaling>
          <c:orientation val="minMax"/>
        </c:scaling>
        <c:delete val="0"/>
        <c:axPos val="b"/>
        <c:numFmt formatCode="General" sourceLinked="1"/>
        <c:majorTickMark val="none"/>
        <c:minorTickMark val="none"/>
        <c:tickLblPos val="nextTo"/>
        <c:spPr>
          <a:solidFill>
            <a:schemeClr val="bg1"/>
          </a:solidFill>
          <a:ln w="9525" cap="flat" cmpd="sng" algn="ctr">
            <a:noFill/>
            <a:round/>
          </a:ln>
          <a:effectLst/>
        </c:spPr>
        <c:txPr>
          <a:bodyPr rot="-60000000" spcFirstLastPara="1" vertOverflow="ellipsis" vert="horz" wrap="square" anchor="ctr" anchorCtr="1"/>
          <a:lstStyle/>
          <a:p>
            <a:pPr>
              <a:defRPr sz="1000" b="1" i="0" u="none" strike="noStrike" kern="1200" baseline="0">
                <a:solidFill>
                  <a:schemeClr val="tx1"/>
                </a:solidFill>
                <a:latin typeface="+mn-lt"/>
                <a:ea typeface="+mn-ea"/>
                <a:cs typeface="+mn-cs"/>
              </a:defRPr>
            </a:pPr>
            <a:endParaRPr lang="en-US"/>
          </a:p>
        </c:txPr>
        <c:crossAx val="456936624"/>
        <c:crosses val="autoZero"/>
        <c:auto val="1"/>
        <c:lblAlgn val="ctr"/>
        <c:lblOffset val="100"/>
        <c:noMultiLvlLbl val="0"/>
      </c:catAx>
      <c:valAx>
        <c:axId val="456936624"/>
        <c:scaling>
          <c:orientation val="minMax"/>
        </c:scaling>
        <c:delete val="1"/>
        <c:axPos val="l"/>
        <c:numFmt formatCode="General" sourceLinked="1"/>
        <c:majorTickMark val="none"/>
        <c:minorTickMark val="none"/>
        <c:tickLblPos val="nextTo"/>
        <c:crossAx val="456936080"/>
        <c:crosses val="autoZero"/>
        <c:crossBetween val="between"/>
      </c:valAx>
      <c:spPr>
        <a:noFill/>
        <a:ln>
          <a:noFill/>
        </a:ln>
        <a:effectLst/>
      </c:spPr>
    </c:plotArea>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xmlns:c16r2="http://schemas.microsoft.com/office/drawing/2015/06/chart">
    <c:ext xmlns:c16="http://schemas.microsoft.com/office/drawing/2014/chart" uri="{E28EC0CA-F0BB-4C9C-879D-F8772B89E7AC}">
      <c16:pivotOptions16>
        <c16:showExpandCollapseFieldButtons val="1"/>
      </c16:pivotOptions16>
    </c:ext>
    <c:ext xmlns:c14="http://schemas.microsoft.com/office/drawing/2007/8/2/chart" uri="{781A3756-C4B2-4CAC-9D66-4F8BD8637D16}">
      <c14:pivotOptions>
        <c14:dropZoneFilter val="1"/>
        <c14:dropZoneCategories val="1"/>
        <c14:dropZoneData val="1"/>
      </c14:pivotOptions>
    </c:ext>
  </c:extLst>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[Data Analysis.xlsx]pivot_Analysis!PivotTable11</c:name>
    <c:fmtId val="-1"/>
  </c:pivotSource>
  <c:chart>
    <c:title>
      <c:tx>
        <c:rich>
          <a:bodyPr rot="0" spcFirstLastPara="1" vertOverflow="ellipsis" vert="horz" wrap="square" anchor="ctr" anchorCtr="1"/>
          <a:lstStyle/>
          <a:p>
            <a:pPr>
              <a:defRPr sz="2000" b="0" i="0" u="none" strike="noStrike" kern="1200" spc="0" baseline="0">
                <a:solidFill>
                  <a:schemeClr val="tx1">
                    <a:lumMod val="65000"/>
                    <a:lumOff val="35000"/>
                  </a:schemeClr>
                </a:solidFill>
                <a:latin typeface="+mn-lt"/>
                <a:ea typeface="+mn-ea"/>
                <a:cs typeface="+mn-cs"/>
              </a:defRPr>
            </a:pPr>
            <a:r>
              <a:rPr lang="en-US" sz="2000" b="1" dirty="0">
                <a:solidFill>
                  <a:schemeClr val="bg1"/>
                </a:solidFill>
              </a:rPr>
              <a:t>User Completion Rate</a:t>
            </a:r>
          </a:p>
        </c:rich>
      </c:tx>
      <c:layout>
        <c:manualLayout>
          <c:xMode val="edge"/>
          <c:yMode val="edge"/>
          <c:x val="8.5467440361057384E-2"/>
          <c:y val="1.5935141881317071E-2"/>
        </c:manualLayout>
      </c:layout>
      <c:overlay val="0"/>
      <c:spPr>
        <a:solidFill>
          <a:schemeClr val="tx1"/>
        </a:solidFill>
        <a:ln>
          <a:noFill/>
        </a:ln>
        <a:effectLst/>
      </c:spPr>
      <c:txPr>
        <a:bodyPr rot="0" spcFirstLastPara="1" vertOverflow="ellipsis" vert="horz" wrap="square" anchor="ctr" anchorCtr="1"/>
        <a:lstStyle/>
        <a:p>
          <a:pPr>
            <a:defRPr sz="20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w="41275" cap="rnd">
            <a:solidFill>
              <a:schemeClr val="tx1"/>
            </a:solidFill>
            <a:round/>
          </a:ln>
          <a:effectLst/>
        </c:spPr>
        <c:marker>
          <c:symbol val="none"/>
        </c:marker>
        <c:dLbl>
          <c:idx val="0"/>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t"/>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
        <c:spPr>
          <a:solidFill>
            <a:schemeClr val="accent1"/>
          </a:solidFill>
          <a:ln w="41275" cap="rnd">
            <a:solidFill>
              <a:schemeClr val="tx1"/>
            </a:solidFill>
            <a:round/>
          </a:ln>
          <a:effectLst/>
        </c:spPr>
        <c:marker>
          <c:symbol val="none"/>
        </c:marker>
        <c:dLbl>
          <c:idx val="0"/>
          <c:layout>
            <c:manualLayout>
              <c:x val="-9.0611111111111114E-2"/>
              <c:y val="-0.10695610965296014"/>
            </c:manualLayout>
          </c:layout>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
        <c:spPr>
          <a:solidFill>
            <a:schemeClr val="accent1"/>
          </a:solidFill>
          <a:ln w="41275" cap="rnd">
            <a:solidFill>
              <a:schemeClr val="tx1"/>
            </a:solidFill>
            <a:round/>
          </a:ln>
          <a:effectLst/>
        </c:spPr>
        <c:marker>
          <c:symbol val="none"/>
        </c:marker>
        <c:dLbl>
          <c:idx val="0"/>
          <c:layout>
            <c:manualLayout>
              <c:x val="-6.6902887139107609E-2"/>
              <c:y val="-0.1162153689122193"/>
            </c:manualLayout>
          </c:layout>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
        <c:spPr>
          <a:solidFill>
            <a:schemeClr val="accent1"/>
          </a:solidFill>
          <a:ln w="41275" cap="rnd">
            <a:solidFill>
              <a:schemeClr val="tx1"/>
            </a:solidFill>
            <a:round/>
          </a:ln>
          <a:effectLst/>
        </c:spPr>
        <c:marker>
          <c:symbol val="none"/>
        </c:marker>
        <c:dLbl>
          <c:idx val="0"/>
          <c:layout>
            <c:manualLayout>
              <c:x val="-6.8388888888888902E-2"/>
              <c:y val="-0.10232648002333042"/>
            </c:manualLayout>
          </c:layout>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
        <c:spPr>
          <a:solidFill>
            <a:schemeClr val="accent1"/>
          </a:solidFill>
          <a:ln w="41275" cap="rnd">
            <a:solidFill>
              <a:schemeClr val="tx1"/>
            </a:solidFill>
            <a:round/>
          </a:ln>
          <a:effectLst/>
        </c:spPr>
        <c:marker>
          <c:symbol val="none"/>
        </c:marker>
        <c:dLbl>
          <c:idx val="0"/>
          <c:layout>
            <c:manualLayout>
              <c:x val="-0.15172222222222223"/>
              <c:y val="-6.0659813356663775E-2"/>
            </c:manualLayout>
          </c:layout>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
        <c:spPr>
          <a:solidFill>
            <a:schemeClr val="accent1"/>
          </a:solidFill>
          <a:ln w="41275" cap="rnd">
            <a:solidFill>
              <a:schemeClr val="tx1"/>
            </a:solidFill>
            <a:round/>
          </a:ln>
          <a:effectLst/>
        </c:spPr>
        <c:marker>
          <c:symbol val="none"/>
        </c:marker>
        <c:dLbl>
          <c:idx val="0"/>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w="41275" cap="rnd">
            <a:solidFill>
              <a:schemeClr val="tx1"/>
            </a:solidFill>
            <a:round/>
          </a:ln>
          <a:effectLst/>
        </c:spPr>
        <c:marker>
          <c:symbol val="none"/>
        </c:marker>
        <c:dLbl>
          <c:idx val="0"/>
          <c:layout>
            <c:manualLayout>
              <c:x val="-6.6902887139107609E-2"/>
              <c:y val="-0.1162153689122193"/>
            </c:manualLayout>
          </c:layout>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7"/>
        <c:spPr>
          <a:solidFill>
            <a:schemeClr val="accent1"/>
          </a:solidFill>
          <a:ln w="41275" cap="rnd">
            <a:solidFill>
              <a:schemeClr val="tx1"/>
            </a:solidFill>
            <a:round/>
          </a:ln>
          <a:effectLst/>
        </c:spPr>
        <c:marker>
          <c:symbol val="none"/>
        </c:marker>
        <c:dLbl>
          <c:idx val="0"/>
          <c:layout>
            <c:manualLayout>
              <c:x val="-6.8388888888888902E-2"/>
              <c:y val="-0.10232648002333042"/>
            </c:manualLayout>
          </c:layout>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8"/>
        <c:spPr>
          <a:solidFill>
            <a:schemeClr val="accent1"/>
          </a:solidFill>
          <a:ln w="41275" cap="rnd">
            <a:solidFill>
              <a:schemeClr val="tx1"/>
            </a:solidFill>
            <a:round/>
          </a:ln>
          <a:effectLst/>
        </c:spPr>
        <c:marker>
          <c:symbol val="none"/>
        </c:marker>
        <c:dLbl>
          <c:idx val="0"/>
          <c:layout>
            <c:manualLayout>
              <c:x val="-9.0611111111111114E-2"/>
              <c:y val="-0.10695610965296014"/>
            </c:manualLayout>
          </c:layout>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9"/>
        <c:spPr>
          <a:solidFill>
            <a:schemeClr val="accent1"/>
          </a:solidFill>
          <a:ln w="41275" cap="rnd">
            <a:solidFill>
              <a:schemeClr val="tx1"/>
            </a:solidFill>
            <a:round/>
          </a:ln>
          <a:effectLst/>
        </c:spPr>
        <c:marker>
          <c:symbol val="none"/>
        </c:marker>
        <c:dLbl>
          <c:idx val="0"/>
          <c:layout>
            <c:manualLayout>
              <c:x val="-0.15172222222222223"/>
              <c:y val="-6.0659813356663775E-2"/>
            </c:manualLayout>
          </c:layout>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0"/>
        <c:spPr>
          <a:solidFill>
            <a:schemeClr val="accent1"/>
          </a:solidFill>
          <a:ln w="41275" cap="rnd">
            <a:solidFill>
              <a:schemeClr val="tx1"/>
            </a:solidFill>
            <a:round/>
          </a:ln>
          <a:effectLst/>
        </c:spPr>
        <c:marker>
          <c:symbol val="none"/>
        </c:marker>
        <c:dLbl>
          <c:idx val="0"/>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solidFill>
          <a:ln w="41275" cap="rnd">
            <a:solidFill>
              <a:schemeClr val="tx1"/>
            </a:solidFill>
            <a:round/>
          </a:ln>
          <a:effectLst/>
        </c:spPr>
        <c:marker>
          <c:symbol val="none"/>
        </c:marker>
        <c:dLbl>
          <c:idx val="0"/>
          <c:layout>
            <c:manualLayout>
              <c:x val="-6.6902887139107609E-2"/>
              <c:y val="-0.1162153689122193"/>
            </c:manualLayout>
          </c:layout>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2"/>
        <c:spPr>
          <a:solidFill>
            <a:schemeClr val="accent1"/>
          </a:solidFill>
          <a:ln w="41275" cap="rnd">
            <a:solidFill>
              <a:schemeClr val="tx1"/>
            </a:solidFill>
            <a:round/>
          </a:ln>
          <a:effectLst/>
        </c:spPr>
        <c:marker>
          <c:symbol val="none"/>
        </c:marker>
        <c:dLbl>
          <c:idx val="0"/>
          <c:layout>
            <c:manualLayout>
              <c:x val="-6.8388888888888902E-2"/>
              <c:y val="-0.10232648002333042"/>
            </c:manualLayout>
          </c:layout>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3"/>
        <c:spPr>
          <a:solidFill>
            <a:schemeClr val="accent1"/>
          </a:solidFill>
          <a:ln w="41275" cap="rnd">
            <a:solidFill>
              <a:schemeClr val="tx1"/>
            </a:solidFill>
            <a:round/>
          </a:ln>
          <a:effectLst/>
        </c:spPr>
        <c:marker>
          <c:symbol val="none"/>
        </c:marker>
        <c:dLbl>
          <c:idx val="0"/>
          <c:layout>
            <c:manualLayout>
              <c:x val="-9.0611111111111114E-2"/>
              <c:y val="-0.10695610965296014"/>
            </c:manualLayout>
          </c:layout>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4"/>
        <c:spPr>
          <a:solidFill>
            <a:schemeClr val="accent1"/>
          </a:solidFill>
          <a:ln w="41275" cap="rnd">
            <a:solidFill>
              <a:schemeClr val="tx1"/>
            </a:solidFill>
            <a:round/>
          </a:ln>
          <a:effectLst/>
        </c:spPr>
        <c:marker>
          <c:symbol val="none"/>
        </c:marker>
        <c:dLbl>
          <c:idx val="0"/>
          <c:layout>
            <c:manualLayout>
              <c:x val="-0.15172222222222223"/>
              <c:y val="-6.0659813356663775E-2"/>
            </c:manualLayout>
          </c:layout>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s>
    <c:plotArea>
      <c:layout>
        <c:manualLayout>
          <c:layoutTarget val="inner"/>
          <c:xMode val="edge"/>
          <c:yMode val="edge"/>
          <c:x val="9.7775882463434813E-2"/>
          <c:y val="9.4398047472516733E-2"/>
          <c:w val="0.80352609695548216"/>
          <c:h val="0.71412338868064307"/>
        </c:manualLayout>
      </c:layout>
      <c:lineChart>
        <c:grouping val="standard"/>
        <c:varyColors val="0"/>
        <c:ser>
          <c:idx val="0"/>
          <c:order val="0"/>
          <c:tx>
            <c:strRef>
              <c:f>pivot_Analysis!$B$3</c:f>
              <c:strCache>
                <c:ptCount val="1"/>
                <c:pt idx="0">
                  <c:v>Total</c:v>
                </c:pt>
              </c:strCache>
            </c:strRef>
          </c:tx>
          <c:spPr>
            <a:ln w="41275" cap="rnd">
              <a:solidFill>
                <a:schemeClr val="tx1"/>
              </a:solidFill>
              <a:round/>
            </a:ln>
            <a:effectLst/>
          </c:spPr>
          <c:marker>
            <c:symbol val="none"/>
          </c:marker>
          <c:dPt>
            <c:idx val="0"/>
            <c:marker>
              <c:symbol val="none"/>
            </c:marker>
            <c:bubble3D val="0"/>
            <c:spPr>
              <a:ln w="41275" cap="rnd">
                <a:solidFill>
                  <a:schemeClr val="tx1"/>
                </a:solidFill>
                <a:round/>
              </a:ln>
              <a:effectLst/>
            </c:spPr>
          </c:dPt>
          <c:dPt>
            <c:idx val="1"/>
            <c:marker>
              <c:symbol val="none"/>
            </c:marker>
            <c:bubble3D val="0"/>
            <c:spPr>
              <a:ln w="41275" cap="rnd">
                <a:solidFill>
                  <a:schemeClr val="tx1"/>
                </a:solidFill>
                <a:round/>
              </a:ln>
              <a:effectLst/>
            </c:spPr>
          </c:dPt>
          <c:dPt>
            <c:idx val="2"/>
            <c:marker>
              <c:symbol val="none"/>
            </c:marker>
            <c:bubble3D val="0"/>
            <c:spPr>
              <a:ln w="41275" cap="rnd">
                <a:solidFill>
                  <a:schemeClr val="tx1"/>
                </a:solidFill>
                <a:round/>
              </a:ln>
              <a:effectLst/>
            </c:spPr>
          </c:dPt>
          <c:dPt>
            <c:idx val="3"/>
            <c:marker>
              <c:symbol val="none"/>
            </c:marker>
            <c:bubble3D val="0"/>
            <c:spPr>
              <a:ln w="41275" cap="rnd">
                <a:solidFill>
                  <a:schemeClr val="tx1"/>
                </a:solidFill>
                <a:round/>
              </a:ln>
              <a:effectLst/>
            </c:spPr>
          </c:dPt>
          <c:dLbls>
            <c:dLbl>
              <c:idx val="0"/>
              <c:layout>
                <c:manualLayout>
                  <c:x val="-6.6902887139107609E-2"/>
                  <c:y val="-0.1162153689122193"/>
                </c:manualLayout>
              </c:layout>
              <c:dLblPos val="r"/>
              <c:showLegendKey val="0"/>
              <c:showVal val="1"/>
              <c:showCatName val="0"/>
              <c:showSerName val="0"/>
              <c:showPercent val="0"/>
              <c:showBubbleSize val="0"/>
              <c:extLst xmlns:c16r2="http://schemas.microsoft.com/office/drawing/2015/06/chart">
                <c:ext xmlns:c15="http://schemas.microsoft.com/office/drawing/2012/chart" uri="{CE6537A1-D6FC-4f65-9D91-7224C49458BB}">
                  <c15:layout/>
                </c:ext>
              </c:extLst>
            </c:dLbl>
            <c:dLbl>
              <c:idx val="1"/>
              <c:layout>
                <c:manualLayout>
                  <c:x val="-6.8388888888888902E-2"/>
                  <c:y val="-0.10232648002333042"/>
                </c:manualLayout>
              </c:layout>
              <c:dLblPos val="r"/>
              <c:showLegendKey val="0"/>
              <c:showVal val="1"/>
              <c:showCatName val="0"/>
              <c:showSerName val="0"/>
              <c:showPercent val="0"/>
              <c:showBubbleSize val="0"/>
              <c:extLst xmlns:c16r2="http://schemas.microsoft.com/office/drawing/2015/06/chart">
                <c:ext xmlns:c15="http://schemas.microsoft.com/office/drawing/2012/chart" uri="{CE6537A1-D6FC-4f65-9D91-7224C49458BB}">
                  <c15:layout/>
                </c:ext>
              </c:extLst>
            </c:dLbl>
            <c:dLbl>
              <c:idx val="2"/>
              <c:layout>
                <c:manualLayout>
                  <c:x val="-9.0611111111111114E-2"/>
                  <c:y val="-0.10695610965296014"/>
                </c:manualLayout>
              </c:layout>
              <c:dLblPos val="r"/>
              <c:showLegendKey val="0"/>
              <c:showVal val="1"/>
              <c:showCatName val="0"/>
              <c:showSerName val="0"/>
              <c:showPercent val="0"/>
              <c:showBubbleSize val="0"/>
              <c:extLst xmlns:c16r2="http://schemas.microsoft.com/office/drawing/2015/06/chart">
                <c:ext xmlns:c15="http://schemas.microsoft.com/office/drawing/2012/chart" uri="{CE6537A1-D6FC-4f65-9D91-7224C49458BB}">
                  <c15:layout/>
                </c:ext>
              </c:extLst>
            </c:dLbl>
            <c:dLbl>
              <c:idx val="3"/>
              <c:layout>
                <c:manualLayout>
                  <c:x val="-0.14140635708737587"/>
                  <c:y val="-3.675706060623804E-2"/>
                </c:manualLayout>
              </c:layout>
              <c:dLblPos val="r"/>
              <c:showLegendKey val="0"/>
              <c:showVal val="1"/>
              <c:showCatName val="0"/>
              <c:showSerName val="0"/>
              <c:showPercent val="0"/>
              <c:showBubbleSize val="0"/>
              <c:extLst xmlns:c16r2="http://schemas.microsoft.com/office/drawing/2015/06/chart">
                <c:ext xmlns:c15="http://schemas.microsoft.com/office/drawing/2012/chart" uri="{CE6537A1-D6FC-4f65-9D91-7224C49458BB}">
                  <c15:layout/>
                </c:ext>
              </c:extLst>
            </c:dLbl>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pivot_Analysis!$A$4:$A$8</c:f>
              <c:strCache>
                <c:ptCount val="4"/>
                <c:pt idx="0">
                  <c:v>01-Jan-2020 - 31-Mar-2020</c:v>
                </c:pt>
                <c:pt idx="1">
                  <c:v>01-Apr-2020 - 31-Jun-2020</c:v>
                </c:pt>
                <c:pt idx="2">
                  <c:v>01-Jul-2020 - 30-Sep-2020</c:v>
                </c:pt>
                <c:pt idx="3">
                  <c:v>01-Oct-2020 - 31-Dec-2020</c:v>
                </c:pt>
              </c:strCache>
            </c:strRef>
          </c:cat>
          <c:val>
            <c:numRef>
              <c:f>pivot_Analysis!$B$4:$B$8</c:f>
              <c:numCache>
                <c:formatCode>0.00%</c:formatCode>
                <c:ptCount val="4"/>
                <c:pt idx="0">
                  <c:v>9.7566574839302117E-2</c:v>
                </c:pt>
                <c:pt idx="1">
                  <c:v>0.27548209366391185</c:v>
                </c:pt>
                <c:pt idx="2">
                  <c:v>0.20087235996326905</c:v>
                </c:pt>
                <c:pt idx="3">
                  <c:v>0.42607897153351698</c:v>
                </c:pt>
              </c:numCache>
            </c:numRef>
          </c:val>
          <c:smooth val="0"/>
          <c:extLst xmlns:c16r2="http://schemas.microsoft.com/office/drawing/2015/06/chart">
            <c:ext xmlns:c16="http://schemas.microsoft.com/office/drawing/2014/chart" uri="{C3380CC4-5D6E-409C-BE32-E72D297353CC}">
              <c16:uniqueId val="{00000000-86D3-4F70-9A59-3B7781023BDC}"/>
            </c:ext>
          </c:extLst>
        </c:ser>
        <c:dLbls>
          <c:dLblPos val="t"/>
          <c:showLegendKey val="0"/>
          <c:showVal val="1"/>
          <c:showCatName val="0"/>
          <c:showSerName val="0"/>
          <c:showPercent val="0"/>
          <c:showBubbleSize val="0"/>
        </c:dLbls>
        <c:smooth val="0"/>
        <c:axId val="458205168"/>
        <c:axId val="458199728"/>
      </c:lineChart>
      <c:catAx>
        <c:axId val="458205168"/>
        <c:scaling>
          <c:orientation val="minMax"/>
        </c:scaling>
        <c:delete val="0"/>
        <c:axPos val="b"/>
        <c:numFmt formatCode="General" sourceLinked="1"/>
        <c:majorTickMark val="in"/>
        <c:minorTickMark val="in"/>
        <c:tickLblPos val="nextTo"/>
        <c:spPr>
          <a:noFill/>
          <a:ln w="9525" cap="flat" cmpd="sng" algn="ctr">
            <a:noFill/>
            <a:round/>
          </a:ln>
          <a:effectLst/>
        </c:spPr>
        <c:txPr>
          <a:bodyPr rot="-60000000" spcFirstLastPara="1" vertOverflow="ellipsis" vert="horz" wrap="square" anchor="ctr" anchorCtr="1"/>
          <a:lstStyle/>
          <a:p>
            <a:pPr>
              <a:defRPr sz="900" b="1" i="0" u="none" strike="noStrike" kern="1200" baseline="0">
                <a:solidFill>
                  <a:schemeClr val="tx1"/>
                </a:solidFill>
                <a:latin typeface="+mn-lt"/>
                <a:ea typeface="+mn-ea"/>
                <a:cs typeface="+mn-cs"/>
              </a:defRPr>
            </a:pPr>
            <a:endParaRPr lang="en-US"/>
          </a:p>
        </c:txPr>
        <c:crossAx val="458199728"/>
        <c:crosses val="autoZero"/>
        <c:auto val="1"/>
        <c:lblAlgn val="ctr"/>
        <c:lblOffset val="100"/>
        <c:noMultiLvlLbl val="0"/>
      </c:catAx>
      <c:valAx>
        <c:axId val="458199728"/>
        <c:scaling>
          <c:orientation val="minMax"/>
        </c:scaling>
        <c:delete val="1"/>
        <c:axPos val="l"/>
        <c:numFmt formatCode="0.00%" sourceLinked="1"/>
        <c:majorTickMark val="none"/>
        <c:minorTickMark val="none"/>
        <c:tickLblPos val="nextTo"/>
        <c:crossAx val="458205168"/>
        <c:crosses val="autoZero"/>
        <c:crossBetween val="midCat"/>
      </c:valAx>
      <c:spPr>
        <a:noFill/>
        <a:ln>
          <a:noFill/>
        </a:ln>
        <a:effectLst/>
      </c:spPr>
    </c:plotArea>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xmlns:c16r2="http://schemas.microsoft.com/office/drawing/2015/06/chart">
    <c:ext xmlns:c16="http://schemas.microsoft.com/office/drawing/2014/chart" uri="{E28EC0CA-F0BB-4C9C-879D-F8772B89E7AC}">
      <c16:pivotOptions16>
        <c16:showExpandCollapseFieldButtons val="1"/>
      </c16:pivotOptions16>
    </c:ext>
    <c:ext xmlns:c14="http://schemas.microsoft.com/office/drawing/2007/8/2/chart" uri="{781A3756-C4B2-4CAC-9D66-4F8BD8637D16}">
      <c14:pivotOptions>
        <c14:dropZoneFilter val="1"/>
        <c14:dropZoneCategories val="1"/>
        <c14:dropZoneData val="1"/>
      </c14:pivotOptions>
    </c:ext>
  </c:extLst>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[Data Analysis assignment for Haris_(1).xlsx]pivot_Analysis!PivotTable14</c:name>
    <c:fmtId val="35"/>
  </c:pivotSource>
  <c:chart>
    <c:autoTitleDeleted val="0"/>
    <c:pivotFmts>
      <c:pivotFmt>
        <c:idx val="0"/>
        <c:spPr>
          <a:solidFill>
            <a:schemeClr val="accent1"/>
          </a:solidFill>
          <a:ln>
            <a:noFill/>
          </a:ln>
          <a:effectLst/>
        </c:spPr>
        <c:marker>
          <c:symbol val="none"/>
        </c:marker>
        <c:dLbl>
          <c:idx val="0"/>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
        <c:spPr>
          <a:solidFill>
            <a:schemeClr val="accent1"/>
          </a:solidFill>
          <a:ln>
            <a:noFill/>
          </a:ln>
          <a:effectLst/>
        </c:spPr>
        <c:marker>
          <c:symbol val="none"/>
        </c:marker>
        <c:dLbl>
          <c:idx val="0"/>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
        <c:spPr>
          <a:solidFill>
            <a:schemeClr val="accent1"/>
          </a:solidFill>
          <a:ln>
            <a:noFill/>
          </a:ln>
          <a:effectLst/>
        </c:spPr>
        <c:marker>
          <c:symbol val="none"/>
        </c:marker>
        <c:dLbl>
          <c:idx val="0"/>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
        <c:spPr>
          <a:solidFill>
            <a:schemeClr val="accent1"/>
          </a:solidFill>
          <a:ln>
            <a:noFill/>
          </a:ln>
          <a:effectLst/>
        </c:spPr>
        <c:marker>
          <c:symbol val="none"/>
        </c:marker>
        <c:dLbl>
          <c:idx val="0"/>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
        <c:spPr>
          <a:solidFill>
            <a:schemeClr val="accent1"/>
          </a:solidFill>
          <a:ln>
            <a:noFill/>
          </a:ln>
          <a:effectLst/>
        </c:spPr>
        <c:marker>
          <c:symbol val="none"/>
        </c:marker>
        <c:dLbl>
          <c:idx val="0"/>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
        <c:spPr>
          <a:solidFill>
            <a:schemeClr val="accent1"/>
          </a:solidFill>
          <a:ln>
            <a:noFill/>
          </a:ln>
          <a:effectLst/>
        </c:spPr>
        <c:marker>
          <c:symbol val="none"/>
        </c:marker>
        <c:dLbl>
          <c:idx val="0"/>
          <c:spPr>
            <a:solidFill>
              <a:schemeClr val="tx1"/>
            </a:solid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s>
    <c:plotArea>
      <c:layout>
        <c:manualLayout>
          <c:layoutTarget val="inner"/>
          <c:xMode val="edge"/>
          <c:yMode val="edge"/>
          <c:x val="2.139143883074426E-2"/>
          <c:y val="3.8880735778264584E-2"/>
          <c:w val="0.93486038908837576"/>
          <c:h val="0.73425615474811157"/>
        </c:manualLayout>
      </c:layout>
      <c:barChart>
        <c:barDir val="col"/>
        <c:grouping val="clustered"/>
        <c:varyColors val="0"/>
        <c:ser>
          <c:idx val="0"/>
          <c:order val="0"/>
          <c:tx>
            <c:strRef>
              <c:f>pivot_Analysis!$B$50</c:f>
              <c:strCache>
                <c:ptCount val="1"/>
                <c:pt idx="0">
                  <c:v>Sum of More info clicks</c:v>
                </c:pt>
              </c:strCache>
            </c:strRef>
          </c:tx>
          <c:spPr>
            <a:solidFill>
              <a:schemeClr val="accent1"/>
            </a:solidFill>
            <a:ln>
              <a:noFill/>
            </a:ln>
            <a:effectLst/>
          </c:spPr>
          <c:invertIfNegative val="0"/>
          <c:dLbls>
            <c:spPr>
              <a:solidFill>
                <a:schemeClr val="tx1"/>
              </a:solid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pivot_Analysis!$A$51:$A$55</c:f>
              <c:strCache>
                <c:ptCount val="4"/>
                <c:pt idx="0">
                  <c:v>01-Jan-2020 - 31-Mar-2020</c:v>
                </c:pt>
                <c:pt idx="1">
                  <c:v>01-Apr-2020 - 31-Jun-2020</c:v>
                </c:pt>
                <c:pt idx="2">
                  <c:v>01-Jul-2020 - 30-Sep-2020</c:v>
                </c:pt>
                <c:pt idx="3">
                  <c:v>01-Oct-2020 - 31-Dec-2020</c:v>
                </c:pt>
              </c:strCache>
            </c:strRef>
          </c:cat>
          <c:val>
            <c:numRef>
              <c:f>pivot_Analysis!$B$51:$B$55</c:f>
              <c:numCache>
                <c:formatCode>General</c:formatCode>
                <c:ptCount val="4"/>
                <c:pt idx="0">
                  <c:v>1275</c:v>
                </c:pt>
                <c:pt idx="1">
                  <c:v>7500</c:v>
                </c:pt>
                <c:pt idx="2">
                  <c:v>3500</c:v>
                </c:pt>
                <c:pt idx="3">
                  <c:v>11520</c:v>
                </c:pt>
              </c:numCache>
            </c:numRef>
          </c:val>
          <c:extLst xmlns:c16r2="http://schemas.microsoft.com/office/drawing/2015/06/chart">
            <c:ext xmlns:c16="http://schemas.microsoft.com/office/drawing/2014/chart" uri="{C3380CC4-5D6E-409C-BE32-E72D297353CC}">
              <c16:uniqueId val="{00000000-BA3B-4867-B38F-43273C9DE592}"/>
            </c:ext>
          </c:extLst>
        </c:ser>
        <c:ser>
          <c:idx val="1"/>
          <c:order val="1"/>
          <c:tx>
            <c:strRef>
              <c:f>pivot_Analysis!$C$50</c:f>
              <c:strCache>
                <c:ptCount val="1"/>
                <c:pt idx="0">
                  <c:v>Sum of User Engagement</c:v>
                </c:pt>
              </c:strCache>
            </c:strRef>
          </c:tx>
          <c:spPr>
            <a:solidFill>
              <a:schemeClr val="accent2"/>
            </a:solidFill>
            <a:ln>
              <a:noFill/>
            </a:ln>
            <a:effectLst/>
          </c:spPr>
          <c:invertIfNegative val="0"/>
          <c:dLbls>
            <c:spPr>
              <a:solidFill>
                <a:schemeClr val="tx1"/>
              </a:solid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pivot_Analysis!$A$51:$A$55</c:f>
              <c:strCache>
                <c:ptCount val="4"/>
                <c:pt idx="0">
                  <c:v>01-Jan-2020 - 31-Mar-2020</c:v>
                </c:pt>
                <c:pt idx="1">
                  <c:v>01-Apr-2020 - 31-Jun-2020</c:v>
                </c:pt>
                <c:pt idx="2">
                  <c:v>01-Jul-2020 - 30-Sep-2020</c:v>
                </c:pt>
                <c:pt idx="3">
                  <c:v>01-Oct-2020 - 31-Dec-2020</c:v>
                </c:pt>
              </c:strCache>
            </c:strRef>
          </c:cat>
          <c:val>
            <c:numRef>
              <c:f>pivot_Analysis!$C$51:$C$55</c:f>
              <c:numCache>
                <c:formatCode>General</c:formatCode>
                <c:ptCount val="4"/>
                <c:pt idx="0">
                  <c:v>7500</c:v>
                </c:pt>
                <c:pt idx="1">
                  <c:v>30000</c:v>
                </c:pt>
                <c:pt idx="2">
                  <c:v>17500</c:v>
                </c:pt>
                <c:pt idx="3">
                  <c:v>48000</c:v>
                </c:pt>
              </c:numCache>
            </c:numRef>
          </c:val>
          <c:extLst xmlns:c16r2="http://schemas.microsoft.com/office/drawing/2015/06/chart">
            <c:ext xmlns:c16="http://schemas.microsoft.com/office/drawing/2014/chart" uri="{C3380CC4-5D6E-409C-BE32-E72D297353CC}">
              <c16:uniqueId val="{00000001-BA3B-4867-B38F-43273C9DE592}"/>
            </c:ext>
          </c:extLst>
        </c:ser>
        <c:dLbls>
          <c:dLblPos val="outEnd"/>
          <c:showLegendKey val="0"/>
          <c:showVal val="1"/>
          <c:showCatName val="0"/>
          <c:showSerName val="0"/>
          <c:showPercent val="0"/>
          <c:showBubbleSize val="0"/>
        </c:dLbls>
        <c:gapWidth val="219"/>
        <c:overlap val="-27"/>
        <c:axId val="378132480"/>
        <c:axId val="378126496"/>
      </c:barChart>
      <c:catAx>
        <c:axId val="37813248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1" i="0" u="none" strike="noStrike" kern="1200" baseline="0">
                <a:solidFill>
                  <a:schemeClr val="tx1"/>
                </a:solidFill>
                <a:latin typeface="+mn-lt"/>
                <a:ea typeface="+mn-ea"/>
                <a:cs typeface="+mn-cs"/>
              </a:defRPr>
            </a:pPr>
            <a:endParaRPr lang="en-US"/>
          </a:p>
        </c:txPr>
        <c:crossAx val="378126496"/>
        <c:crosses val="autoZero"/>
        <c:auto val="1"/>
        <c:lblAlgn val="ctr"/>
        <c:lblOffset val="100"/>
        <c:noMultiLvlLbl val="0"/>
      </c:catAx>
      <c:valAx>
        <c:axId val="378126496"/>
        <c:scaling>
          <c:orientation val="minMax"/>
        </c:scaling>
        <c:delete val="1"/>
        <c:axPos val="l"/>
        <c:numFmt formatCode="General" sourceLinked="1"/>
        <c:majorTickMark val="none"/>
        <c:minorTickMark val="none"/>
        <c:tickLblPos val="nextTo"/>
        <c:crossAx val="378132480"/>
        <c:crosses val="autoZero"/>
        <c:crossBetween val="between"/>
      </c:valAx>
      <c:spPr>
        <a:noFill/>
        <a:ln>
          <a:noFill/>
        </a:ln>
        <a:effectLst/>
      </c:spPr>
    </c:plotArea>
    <c:legend>
      <c:legendPos val="r"/>
      <c:layout>
        <c:manualLayout>
          <c:xMode val="edge"/>
          <c:yMode val="edge"/>
          <c:x val="9.1944905943512518E-3"/>
          <c:y val="7.6132766719203437E-2"/>
          <c:w val="0.43462809980629802"/>
          <c:h val="0.16201939361081247"/>
        </c:manualLayout>
      </c:layout>
      <c:overlay val="0"/>
      <c:spPr>
        <a:noFill/>
        <a:ln>
          <a:noFill/>
        </a:ln>
        <a:effectLst/>
      </c:spPr>
      <c:txPr>
        <a:bodyPr rot="0" spcFirstLastPara="1" vertOverflow="ellipsis" vert="horz" wrap="square" anchor="ctr" anchorCtr="1"/>
        <a:lstStyle/>
        <a:p>
          <a:pPr>
            <a:defRPr sz="1600" b="1" i="0" u="none" strike="noStrike" kern="1200" baseline="0">
              <a:solidFill>
                <a:schemeClr val="tx1"/>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xmlns:c16r2="http://schemas.microsoft.com/office/drawing/2015/06/chart">
    <c:ext xmlns:c16="http://schemas.microsoft.com/office/drawing/2014/chart" uri="{E28EC0CA-F0BB-4C9C-879D-F8772B89E7AC}">
      <c16:pivotOptions16>
        <c16:showExpandCollapseFieldButtons val="1"/>
      </c16:pivotOptions16>
    </c:ext>
    <c:ext xmlns:c14="http://schemas.microsoft.com/office/drawing/2007/8/2/chart" uri="{781A3756-C4B2-4CAC-9D66-4F8BD8637D16}">
      <c14:pivotOptions>
        <c14:dropZoneFilter val="1"/>
        <c14:dropZoneCategories val="1"/>
        <c14:dropZoneData val="1"/>
        <c14:dropZoneSeries val="1"/>
      </c14:pivotOptions>
    </c:ext>
  </c:extLst>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[Data Analysis assignment for Haris_(1).xlsx]pivot_Analysis!PivotTable15</c:name>
    <c:fmtId val="45"/>
  </c:pivotSource>
  <c:chart>
    <c:autoTitleDeleted val="0"/>
    <c:pivotFmts>
      <c:pivotFmt>
        <c:idx val="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xmlns:c16r2="http://schemas.microsoft.com/office/drawing/2015/06/chart">
            <c:ext xmlns:c15="http://schemas.microsoft.com/office/drawing/2012/chart" uri="{CE6537A1-D6FC-4f65-9D91-7224C49458BB}"/>
          </c:extLst>
        </c:dLbl>
      </c:pivotFmt>
      <c:pivotFmt>
        <c:idx val="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xmlns:c16r2="http://schemas.microsoft.com/office/drawing/2015/06/chart">
            <c:ext xmlns:c15="http://schemas.microsoft.com/office/drawing/2012/chart" uri="{CE6537A1-D6FC-4f65-9D91-7224C49458BB}"/>
          </c:extLst>
        </c:dLbl>
      </c:pivotFmt>
      <c:pivotFmt>
        <c:idx val="4"/>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xmlns:c16r2="http://schemas.microsoft.com/office/drawing/2015/06/chart">
            <c:ext xmlns:c15="http://schemas.microsoft.com/office/drawing/2012/chart" uri="{CE6537A1-D6FC-4f65-9D91-7224C49458BB}"/>
          </c:extLst>
        </c:dLbl>
      </c:pivotFmt>
    </c:pivotFmts>
    <c:view3D>
      <c:rotX val="15"/>
      <c:rotY val="20"/>
      <c:depthPercent val="100"/>
      <c:rAngAx val="0"/>
    </c:view3D>
    <c:floor>
      <c:thickness val="0"/>
      <c:spPr>
        <a:noFill/>
        <a:ln w="9525" cap="flat" cmpd="sng" algn="ctr">
          <a:solidFill>
            <a:schemeClr val="tx1">
              <a:lumMod val="15000"/>
              <a:lumOff val="85000"/>
            </a:schemeClr>
          </a:solidFill>
          <a:round/>
        </a:ln>
        <a:effectLst/>
        <a:sp3d contourW="9525">
          <a:contourClr>
            <a:schemeClr val="tx1">
              <a:lumMod val="15000"/>
              <a:lumOff val="85000"/>
            </a:schemeClr>
          </a:contourClr>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13111864047010077"/>
          <c:y val="2.3627317753461663E-2"/>
          <c:w val="0.73277593837361932"/>
          <c:h val="0.89891553966214843"/>
        </c:manualLayout>
      </c:layout>
      <c:area3DChart>
        <c:grouping val="standard"/>
        <c:varyColors val="0"/>
        <c:ser>
          <c:idx val="0"/>
          <c:order val="0"/>
          <c:tx>
            <c:strRef>
              <c:f>pivot_Analysis!$B$65:$B$66</c:f>
              <c:strCache>
                <c:ptCount val="1"/>
                <c:pt idx="0">
                  <c:v>desktop</c:v>
                </c:pt>
              </c:strCache>
            </c:strRef>
          </c:tx>
          <c:spPr>
            <a:solidFill>
              <a:schemeClr val="accent1"/>
            </a:solidFill>
            <a:ln>
              <a:noFill/>
            </a:ln>
            <a:effectLst/>
            <a:sp3d/>
          </c:spPr>
          <c:cat>
            <c:strRef>
              <c:f>pivot_Analysis!$A$67:$A$69</c:f>
              <c:strCache>
                <c:ptCount val="2"/>
                <c:pt idx="0">
                  <c:v>01-Jul-2020 - 30-Sep-2020</c:v>
                </c:pt>
                <c:pt idx="1">
                  <c:v>01-Oct-2020 - 31-Dec-2020</c:v>
                </c:pt>
              </c:strCache>
            </c:strRef>
          </c:cat>
          <c:val>
            <c:numRef>
              <c:f>pivot_Analysis!$B$67:$B$69</c:f>
              <c:numCache>
                <c:formatCode>General</c:formatCode>
                <c:ptCount val="2"/>
                <c:pt idx="0">
                  <c:v>7000</c:v>
                </c:pt>
                <c:pt idx="1">
                  <c:v>9600</c:v>
                </c:pt>
              </c:numCache>
            </c:numRef>
          </c:val>
          <c:extLst xmlns:c16r2="http://schemas.microsoft.com/office/drawing/2015/06/chart">
            <c:ext xmlns:c16="http://schemas.microsoft.com/office/drawing/2014/chart" uri="{C3380CC4-5D6E-409C-BE32-E72D297353CC}">
              <c16:uniqueId val="{00000000-D5D6-4BF8-BEA3-87AB1A8DC43F}"/>
            </c:ext>
          </c:extLst>
        </c:ser>
        <c:ser>
          <c:idx val="1"/>
          <c:order val="1"/>
          <c:tx>
            <c:strRef>
              <c:f>pivot_Analysis!$C$65:$C$66</c:f>
              <c:strCache>
                <c:ptCount val="1"/>
                <c:pt idx="0">
                  <c:v>mobile</c:v>
                </c:pt>
              </c:strCache>
            </c:strRef>
          </c:tx>
          <c:spPr>
            <a:solidFill>
              <a:schemeClr val="accent2"/>
            </a:solidFill>
            <a:ln>
              <a:noFill/>
            </a:ln>
            <a:effectLst/>
            <a:sp3d/>
          </c:spPr>
          <c:cat>
            <c:strRef>
              <c:f>pivot_Analysis!$A$67:$A$69</c:f>
              <c:strCache>
                <c:ptCount val="2"/>
                <c:pt idx="0">
                  <c:v>01-Jul-2020 - 30-Sep-2020</c:v>
                </c:pt>
                <c:pt idx="1">
                  <c:v>01-Oct-2020 - 31-Dec-2020</c:v>
                </c:pt>
              </c:strCache>
            </c:strRef>
          </c:cat>
          <c:val>
            <c:numRef>
              <c:f>pivot_Analysis!$C$67:$C$69</c:f>
              <c:numCache>
                <c:formatCode>General</c:formatCode>
                <c:ptCount val="2"/>
                <c:pt idx="0">
                  <c:v>10500</c:v>
                </c:pt>
                <c:pt idx="1">
                  <c:v>38400</c:v>
                </c:pt>
              </c:numCache>
            </c:numRef>
          </c:val>
          <c:extLst xmlns:c16r2="http://schemas.microsoft.com/office/drawing/2015/06/chart">
            <c:ext xmlns:c16="http://schemas.microsoft.com/office/drawing/2014/chart" uri="{C3380CC4-5D6E-409C-BE32-E72D297353CC}">
              <c16:uniqueId val="{00000001-D5D6-4BF8-BEA3-87AB1A8DC43F}"/>
            </c:ext>
          </c:extLst>
        </c:ser>
        <c:dLbls>
          <c:showLegendKey val="0"/>
          <c:showVal val="0"/>
          <c:showCatName val="0"/>
          <c:showSerName val="0"/>
          <c:showPercent val="0"/>
          <c:showBubbleSize val="0"/>
        </c:dLbls>
        <c:axId val="378138464"/>
        <c:axId val="378139552"/>
        <c:axId val="378768432"/>
      </c:area3DChart>
      <c:catAx>
        <c:axId val="378138464"/>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1" i="0" u="none" strike="noStrike" kern="1200" baseline="0">
                <a:solidFill>
                  <a:schemeClr val="tx1"/>
                </a:solidFill>
                <a:latin typeface="+mn-lt"/>
                <a:ea typeface="+mn-ea"/>
                <a:cs typeface="+mn-cs"/>
              </a:defRPr>
            </a:pPr>
            <a:endParaRPr lang="en-US"/>
          </a:p>
        </c:txPr>
        <c:crossAx val="378139552"/>
        <c:crosses val="autoZero"/>
        <c:auto val="1"/>
        <c:lblAlgn val="ctr"/>
        <c:lblOffset val="100"/>
        <c:noMultiLvlLbl val="0"/>
      </c:catAx>
      <c:valAx>
        <c:axId val="37813955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1" i="0" u="none" strike="noStrike" kern="1200" baseline="0">
                <a:solidFill>
                  <a:schemeClr val="tx1"/>
                </a:solidFill>
                <a:latin typeface="+mn-lt"/>
                <a:ea typeface="+mn-ea"/>
                <a:cs typeface="+mn-cs"/>
              </a:defRPr>
            </a:pPr>
            <a:endParaRPr lang="en-US"/>
          </a:p>
        </c:txPr>
        <c:crossAx val="378138464"/>
        <c:crosses val="autoZero"/>
        <c:crossBetween val="midCat"/>
      </c:valAx>
      <c:serAx>
        <c:axId val="378768432"/>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1" i="0" u="none" strike="noStrike" kern="1200" baseline="0">
                <a:solidFill>
                  <a:schemeClr val="tx1"/>
                </a:solidFill>
                <a:latin typeface="+mn-lt"/>
                <a:ea typeface="+mn-ea"/>
                <a:cs typeface="+mn-cs"/>
              </a:defRPr>
            </a:pPr>
            <a:endParaRPr lang="en-US"/>
          </a:p>
        </c:txPr>
        <c:crossAx val="378139552"/>
        <c:crosses val="autoZero"/>
      </c:serAx>
      <c:spPr>
        <a:noFill/>
        <a:ln>
          <a:noFill/>
        </a:ln>
        <a:effectLst/>
      </c:spPr>
    </c:plotArea>
    <c:legend>
      <c:legendPos val="r"/>
      <c:layout>
        <c:manualLayout>
          <c:xMode val="edge"/>
          <c:yMode val="edge"/>
          <c:x val="0"/>
          <c:y val="0"/>
          <c:w val="0.45610861277965203"/>
          <c:h val="0.15625109361329836"/>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legend>
    <c:plotVisOnly val="1"/>
    <c:dispBlanksAs val="zero"/>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extLst xmlns:c16r2="http://schemas.microsoft.com/office/drawing/2015/06/chart">
    <c:ext xmlns:c16="http://schemas.microsoft.com/office/drawing/2014/chart" uri="{E28EC0CA-F0BB-4C9C-879D-F8772B89E7AC}">
      <c16:pivotOptions16>
        <c16:showExpandCollapseFieldButtons val="1"/>
      </c16:pivotOptions16>
    </c:ext>
    <c:ext xmlns:c14="http://schemas.microsoft.com/office/drawing/2007/8/2/chart" uri="{781A3756-C4B2-4CAC-9D66-4F8BD8637D16}">
      <c14:pivotOptions>
        <c14:dropZoneFilter val="1"/>
        <c14:dropZoneCategories val="1"/>
        <c14:dropZoneData val="1"/>
        <c14:dropZoneSeries val="1"/>
      </c14:pivotOptions>
    </c:ext>
  </c:extLst>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[Data Analysis assignment for Haris_(1).xlsx]pivot_Analysis!PivotTable16</c:name>
    <c:fmtId val="54"/>
  </c:pivotSource>
  <c:chart>
    <c:title>
      <c:tx>
        <c:rich>
          <a:bodyPr rot="0" spcFirstLastPara="1" vertOverflow="ellipsis" vert="horz" wrap="square" anchor="ctr" anchorCtr="1"/>
          <a:lstStyle/>
          <a:p>
            <a:pPr>
              <a:defRPr sz="2800" b="1" i="0" u="none" strike="noStrike" kern="1200" spc="0" baseline="0">
                <a:solidFill>
                  <a:schemeClr val="bg1"/>
                </a:solidFill>
                <a:latin typeface="+mn-lt"/>
                <a:ea typeface="+mn-ea"/>
                <a:cs typeface="+mn-cs"/>
              </a:defRPr>
            </a:pPr>
            <a:r>
              <a:rPr lang="en-US" sz="2800" b="1">
                <a:solidFill>
                  <a:schemeClr val="bg1"/>
                </a:solidFill>
              </a:rPr>
              <a:t>Selfie</a:t>
            </a:r>
            <a:r>
              <a:rPr lang="en-US" sz="2800" b="1" baseline="0">
                <a:solidFill>
                  <a:schemeClr val="bg1"/>
                </a:solidFill>
              </a:rPr>
              <a:t> taken trend</a:t>
            </a:r>
            <a:endParaRPr lang="en-US" sz="2800" b="1">
              <a:solidFill>
                <a:schemeClr val="bg1"/>
              </a:solidFill>
            </a:endParaRPr>
          </a:p>
        </c:rich>
      </c:tx>
      <c:overlay val="0"/>
      <c:spPr>
        <a:solidFill>
          <a:schemeClr val="tx1"/>
        </a:solidFill>
        <a:ln>
          <a:noFill/>
        </a:ln>
        <a:effectLst/>
      </c:spPr>
      <c:txPr>
        <a:bodyPr rot="0" spcFirstLastPara="1" vertOverflow="ellipsis" vert="horz" wrap="square" anchor="ctr" anchorCtr="1"/>
        <a:lstStyle/>
        <a:p>
          <a:pPr>
            <a:defRPr sz="2800" b="1" i="0" u="none" strike="noStrike" kern="1200" spc="0" baseline="0">
              <a:solidFill>
                <a:schemeClr val="bg1"/>
              </a:solidFill>
              <a:latin typeface="+mn-lt"/>
              <a:ea typeface="+mn-ea"/>
              <a:cs typeface="+mn-cs"/>
            </a:defRPr>
          </a:pPr>
          <a:endParaRPr lang="en-US"/>
        </a:p>
      </c:txPr>
    </c:title>
    <c:autoTitleDeleted val="0"/>
    <c:pivotFmts>
      <c:pivotFmt>
        <c:idx val="0"/>
        <c:spPr>
          <a:solidFill>
            <a:schemeClr val="accent1"/>
          </a:solidFill>
          <a:ln w="38100" cap="rnd">
            <a:solidFill>
              <a:schemeClr val="accent1"/>
            </a:solidFill>
            <a:round/>
          </a:ln>
          <a:effectLst/>
        </c:spPr>
        <c:marker>
          <c:symbol val="none"/>
        </c:marker>
        <c:dLbl>
          <c:idx val="0"/>
          <c:spPr>
            <a:solidFill>
              <a:schemeClr val="tx1"/>
            </a:solid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t"/>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
        <c:spPr>
          <a:solidFill>
            <a:schemeClr val="accent1"/>
          </a:solidFill>
          <a:ln w="38100" cap="rnd">
            <a:solidFill>
              <a:schemeClr val="tx1"/>
            </a:solidFill>
            <a:round/>
          </a:ln>
          <a:effectLst/>
        </c:spPr>
        <c:marker>
          <c:symbol val="none"/>
        </c:marker>
      </c:pivotFmt>
      <c:pivotFmt>
        <c:idx val="2"/>
        <c:spPr>
          <a:solidFill>
            <a:schemeClr val="accent1"/>
          </a:solidFill>
          <a:ln w="38100" cap="rnd">
            <a:solidFill>
              <a:schemeClr val="tx1"/>
            </a:solidFill>
            <a:round/>
          </a:ln>
          <a:effectLst/>
        </c:spPr>
        <c:marker>
          <c:symbol val="none"/>
        </c:marker>
        <c:dLbl>
          <c:idx val="0"/>
          <c:layout>
            <c:manualLayout>
              <c:x val="-6.1034776902887139E-2"/>
              <c:y val="5.3275371828521267E-2"/>
            </c:manualLayout>
          </c:layout>
          <c:spPr>
            <a:solidFill>
              <a:schemeClr val="tx1"/>
            </a:solid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3"/>
        <c:spPr>
          <a:solidFill>
            <a:schemeClr val="accent1"/>
          </a:solidFill>
          <a:ln w="38100" cap="rnd">
            <a:solidFill>
              <a:schemeClr val="tx1"/>
            </a:solidFill>
            <a:round/>
          </a:ln>
          <a:effectLst/>
        </c:spPr>
        <c:marker>
          <c:symbol val="none"/>
        </c:marker>
      </c:pivotFmt>
      <c:pivotFmt>
        <c:idx val="4"/>
        <c:spPr>
          <a:solidFill>
            <a:schemeClr val="accent1"/>
          </a:solidFill>
          <a:ln w="38100" cap="rnd">
            <a:solidFill>
              <a:schemeClr val="accent1"/>
            </a:solidFill>
            <a:round/>
          </a:ln>
          <a:effectLst/>
        </c:spPr>
        <c:marker>
          <c:symbol val="none"/>
        </c:marker>
        <c:dLbl>
          <c:idx val="0"/>
          <c:layout>
            <c:manualLayout>
              <c:x val="-7.1368110236220472E-2"/>
              <c:y val="-5.7835739282589678E-2"/>
            </c:manualLayout>
          </c:layout>
          <c:spPr>
            <a:solidFill>
              <a:schemeClr val="tx1"/>
            </a:solid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5"/>
        <c:spPr>
          <a:solidFill>
            <a:schemeClr val="accent1"/>
          </a:solidFill>
          <a:ln w="38100" cap="rnd">
            <a:solidFill>
              <a:schemeClr val="accent1"/>
            </a:solidFill>
            <a:round/>
          </a:ln>
          <a:effectLst/>
        </c:spPr>
        <c:marker>
          <c:symbol val="none"/>
        </c:marker>
        <c:dLbl>
          <c:idx val="0"/>
          <c:spPr>
            <a:solidFill>
              <a:schemeClr val="tx1"/>
            </a:solid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t"/>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6"/>
        <c:spPr>
          <a:solidFill>
            <a:schemeClr val="accent1"/>
          </a:solidFill>
          <a:ln w="38100" cap="rnd">
            <a:solidFill>
              <a:schemeClr val="accent1"/>
            </a:solidFill>
            <a:round/>
          </a:ln>
          <a:effectLst/>
        </c:spPr>
        <c:marker>
          <c:symbol val="none"/>
        </c:marker>
        <c:dLbl>
          <c:idx val="0"/>
          <c:layout>
            <c:manualLayout>
              <c:x val="-7.1368110236220472E-2"/>
              <c:y val="-5.7835739282589678E-2"/>
            </c:manualLayout>
          </c:layout>
          <c:spPr>
            <a:solidFill>
              <a:schemeClr val="tx1"/>
            </a:solid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7"/>
        <c:spPr>
          <a:solidFill>
            <a:schemeClr val="accent1"/>
          </a:solidFill>
          <a:ln w="38100" cap="rnd">
            <a:solidFill>
              <a:schemeClr val="tx1"/>
            </a:solidFill>
            <a:round/>
          </a:ln>
          <a:effectLst/>
        </c:spPr>
        <c:marker>
          <c:symbol val="none"/>
        </c:marker>
      </c:pivotFmt>
      <c:pivotFmt>
        <c:idx val="8"/>
        <c:spPr>
          <a:solidFill>
            <a:schemeClr val="accent1"/>
          </a:solidFill>
          <a:ln w="38100" cap="rnd">
            <a:solidFill>
              <a:schemeClr val="tx1"/>
            </a:solidFill>
            <a:round/>
          </a:ln>
          <a:effectLst/>
        </c:spPr>
        <c:marker>
          <c:symbol val="none"/>
        </c:marker>
        <c:dLbl>
          <c:idx val="0"/>
          <c:layout>
            <c:manualLayout>
              <c:x val="-6.1034776902887139E-2"/>
              <c:y val="5.3275371828521267E-2"/>
            </c:manualLayout>
          </c:layout>
          <c:spPr>
            <a:solidFill>
              <a:schemeClr val="tx1"/>
            </a:solid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9"/>
        <c:spPr>
          <a:solidFill>
            <a:schemeClr val="accent1"/>
          </a:solidFill>
          <a:ln w="38100" cap="rnd">
            <a:solidFill>
              <a:schemeClr val="tx1"/>
            </a:solidFill>
            <a:round/>
          </a:ln>
          <a:effectLst/>
        </c:spPr>
        <c:marker>
          <c:symbol val="none"/>
        </c:marker>
      </c:pivotFmt>
      <c:pivotFmt>
        <c:idx val="10"/>
        <c:spPr>
          <a:solidFill>
            <a:schemeClr val="accent1"/>
          </a:solidFill>
          <a:ln w="38100" cap="rnd">
            <a:solidFill>
              <a:schemeClr val="accent1"/>
            </a:solidFill>
            <a:round/>
          </a:ln>
          <a:effectLst/>
        </c:spPr>
        <c:marker>
          <c:symbol val="none"/>
        </c:marker>
        <c:dLbl>
          <c:idx val="0"/>
          <c:spPr>
            <a:solidFill>
              <a:schemeClr val="tx1"/>
            </a:solid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t"/>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1"/>
        <c:spPr>
          <a:solidFill>
            <a:schemeClr val="accent1"/>
          </a:solidFill>
          <a:ln w="38100" cap="rnd">
            <a:solidFill>
              <a:schemeClr val="accent1"/>
            </a:solidFill>
            <a:round/>
          </a:ln>
          <a:effectLst/>
        </c:spPr>
        <c:marker>
          <c:symbol val="none"/>
        </c:marker>
        <c:dLbl>
          <c:idx val="0"/>
          <c:layout>
            <c:manualLayout>
              <c:x val="-7.1368110236220472E-2"/>
              <c:y val="-5.7835739282589678E-2"/>
            </c:manualLayout>
          </c:layout>
          <c:spPr>
            <a:solidFill>
              <a:schemeClr val="tx1"/>
            </a:solid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2"/>
        <c:spPr>
          <a:solidFill>
            <a:schemeClr val="accent1"/>
          </a:solidFill>
          <a:ln w="38100" cap="rnd">
            <a:solidFill>
              <a:schemeClr val="tx1"/>
            </a:solidFill>
            <a:round/>
          </a:ln>
          <a:effectLst/>
        </c:spPr>
        <c:marker>
          <c:symbol val="none"/>
        </c:marker>
      </c:pivotFmt>
      <c:pivotFmt>
        <c:idx val="13"/>
        <c:spPr>
          <a:solidFill>
            <a:schemeClr val="accent1"/>
          </a:solidFill>
          <a:ln w="38100" cap="rnd">
            <a:solidFill>
              <a:schemeClr val="tx1"/>
            </a:solidFill>
            <a:round/>
          </a:ln>
          <a:effectLst/>
        </c:spPr>
        <c:marker>
          <c:symbol val="none"/>
        </c:marker>
        <c:dLbl>
          <c:idx val="0"/>
          <c:layout>
            <c:manualLayout>
              <c:x val="-6.1034776902887139E-2"/>
              <c:y val="5.3275371828521267E-2"/>
            </c:manualLayout>
          </c:layout>
          <c:spPr>
            <a:solidFill>
              <a:schemeClr val="tx1"/>
            </a:solid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bg1"/>
                  </a:solidFill>
                  <a:latin typeface="+mn-lt"/>
                  <a:ea typeface="+mn-ea"/>
                  <a:cs typeface="+mn-cs"/>
                </a:defRPr>
              </a:pPr>
              <a:endParaRPr lang="en-US"/>
            </a:p>
          </c:txPr>
          <c:dLblPos val="r"/>
          <c:showLegendKey val="0"/>
          <c:showVal val="1"/>
          <c:showCatName val="0"/>
          <c:showSerName val="0"/>
          <c:showPercent val="0"/>
          <c:showBubbleSize val="0"/>
          <c:extLst xmlns:c16r2="http://schemas.microsoft.com/office/drawing/2015/06/chart">
            <c:ext xmlns:c15="http://schemas.microsoft.com/office/drawing/2012/chart" uri="{CE6537A1-D6FC-4f65-9D91-7224C49458BB}"/>
          </c:extLst>
        </c:dLbl>
      </c:pivotFmt>
      <c:pivotFmt>
        <c:idx val="14"/>
        <c:spPr>
          <a:solidFill>
            <a:schemeClr val="accent1"/>
          </a:solidFill>
          <a:ln w="38100" cap="rnd">
            <a:solidFill>
              <a:schemeClr val="tx1"/>
            </a:solidFill>
            <a:round/>
          </a:ln>
          <a:effectLst/>
        </c:spPr>
        <c:marker>
          <c:symbol val="none"/>
        </c:marker>
      </c:pivotFmt>
    </c:pivotFmts>
    <c:plotArea>
      <c:layout>
        <c:manualLayout>
          <c:layoutTarget val="inner"/>
          <c:xMode val="edge"/>
          <c:yMode val="edge"/>
          <c:x val="2.7296587926509187E-3"/>
          <c:y val="0.13004629629629633"/>
          <c:w val="0.99337423447069118"/>
          <c:h val="0.71169765237678628"/>
        </c:manualLayout>
      </c:layout>
      <c:lineChart>
        <c:grouping val="standard"/>
        <c:varyColors val="0"/>
        <c:ser>
          <c:idx val="0"/>
          <c:order val="0"/>
          <c:tx>
            <c:strRef>
              <c:f>pivot_Analysis!$B$78</c:f>
              <c:strCache>
                <c:ptCount val="1"/>
                <c:pt idx="0">
                  <c:v>Total</c:v>
                </c:pt>
              </c:strCache>
            </c:strRef>
          </c:tx>
          <c:spPr>
            <a:ln w="38100" cap="rnd">
              <a:solidFill>
                <a:schemeClr val="accent1"/>
              </a:solidFill>
              <a:round/>
            </a:ln>
            <a:effectLst/>
          </c:spPr>
          <c:marker>
            <c:symbol val="none"/>
          </c:marker>
          <c:dPt>
            <c:idx val="1"/>
            <c:marker>
              <c:symbol val="none"/>
            </c:marker>
            <c:bubble3D val="0"/>
            <c:spPr>
              <a:ln w="38100" cap="rnd">
                <a:solidFill>
                  <a:schemeClr val="tx1"/>
                </a:solidFill>
                <a:round/>
              </a:ln>
              <a:effectLst/>
            </c:spPr>
            <c:extLst xmlns:c16r2="http://schemas.microsoft.com/office/drawing/2015/06/chart">
              <c:ext xmlns:c16="http://schemas.microsoft.com/office/drawing/2014/chart" uri="{C3380CC4-5D6E-409C-BE32-E72D297353CC}">
                <c16:uniqueId val="{00000001-79F1-4893-9D68-3E7167DBECC3}"/>
              </c:ext>
            </c:extLst>
          </c:dPt>
          <c:dPt>
            <c:idx val="2"/>
            <c:marker>
              <c:symbol val="none"/>
            </c:marker>
            <c:bubble3D val="0"/>
            <c:spPr>
              <a:ln w="38100" cap="rnd">
                <a:solidFill>
                  <a:schemeClr val="tx1"/>
                </a:solidFill>
                <a:round/>
              </a:ln>
              <a:effectLst/>
            </c:spPr>
            <c:extLst xmlns:c16r2="http://schemas.microsoft.com/office/drawing/2015/06/chart">
              <c:ext xmlns:c16="http://schemas.microsoft.com/office/drawing/2014/chart" uri="{C3380CC4-5D6E-409C-BE32-E72D297353CC}">
                <c16:uniqueId val="{00000003-79F1-4893-9D68-3E7167DBECC3}"/>
              </c:ext>
            </c:extLst>
          </c:dPt>
          <c:dPt>
            <c:idx val="3"/>
            <c:marker>
              <c:symbol val="none"/>
            </c:marker>
            <c:bubble3D val="0"/>
            <c:spPr>
              <a:ln w="38100" cap="rnd">
                <a:solidFill>
                  <a:schemeClr val="tx1"/>
                </a:solidFill>
                <a:round/>
              </a:ln>
              <a:effectLst/>
            </c:spPr>
            <c:extLst xmlns:c16r2="http://schemas.microsoft.com/office/drawing/2015/06/chart">
              <c:ext xmlns:c16="http://schemas.microsoft.com/office/drawing/2014/chart" uri="{C3380CC4-5D6E-409C-BE32-E72D297353CC}">
                <c16:uniqueId val="{00000005-79F1-4893-9D68-3E7167DBECC3}"/>
              </c:ext>
            </c:extLst>
          </c:dPt>
          <c:dLbls>
            <c:dLbl>
              <c:idx val="0"/>
              <c:layout>
                <c:manualLayout>
                  <c:x val="-7.1368110236220472E-2"/>
                  <c:y val="-5.7835739282589678E-2"/>
                </c:manualLayout>
              </c:layout>
              <c:dLblPos val="r"/>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6-79F1-4893-9D68-3E7167DBECC3}"/>
                </c:ext>
                <c:ext xmlns:c15="http://schemas.microsoft.com/office/drawing/2012/chart" uri="{CE6537A1-D6FC-4f65-9D91-7224C49458BB}"/>
              </c:extLst>
            </c:dLbl>
            <c:dLbl>
              <c:idx val="2"/>
              <c:layout>
                <c:manualLayout>
                  <c:x val="-6.1034776902887139E-2"/>
                  <c:y val="5.3275371828521267E-2"/>
                </c:manualLayout>
              </c:layout>
              <c:dLblPos val="r"/>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3-79F1-4893-9D68-3E7167DBECC3}"/>
                </c:ext>
                <c:ext xmlns:c15="http://schemas.microsoft.com/office/drawing/2012/chart" uri="{CE6537A1-D6FC-4f65-9D91-7224C49458BB}"/>
              </c:extLst>
            </c:dLbl>
            <c:spPr>
              <a:solidFill>
                <a:schemeClr val="tx1"/>
              </a:solid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bg1"/>
                    </a:solidFill>
                    <a:latin typeface="+mn-lt"/>
                    <a:ea typeface="+mn-ea"/>
                    <a:cs typeface="+mn-cs"/>
                  </a:defRPr>
                </a:pPr>
                <a:endParaRPr lang="en-US"/>
              </a:p>
            </c:txPr>
            <c:dLblPos val="t"/>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pivot_Analysis!$A$79:$A$83</c:f>
              <c:strCache>
                <c:ptCount val="4"/>
                <c:pt idx="0">
                  <c:v>01-Jan-2020 - 31-Mar-2020</c:v>
                </c:pt>
                <c:pt idx="1">
                  <c:v>01-Apr-2020 - 31-Jun-2020</c:v>
                </c:pt>
                <c:pt idx="2">
                  <c:v>01-Jul-2020 - 30-Sep-2020</c:v>
                </c:pt>
                <c:pt idx="3">
                  <c:v>01-Oct-2020 - 31-Dec-2020</c:v>
                </c:pt>
              </c:strCache>
            </c:strRef>
          </c:cat>
          <c:val>
            <c:numRef>
              <c:f>pivot_Analysis!$B$79:$B$83</c:f>
              <c:numCache>
                <c:formatCode>0.00%</c:formatCode>
                <c:ptCount val="4"/>
                <c:pt idx="0">
                  <c:v>6.4003103180760273E-2</c:v>
                </c:pt>
                <c:pt idx="1">
                  <c:v>0.30256012412723043</c:v>
                </c:pt>
                <c:pt idx="2">
                  <c:v>0.14934057408844065</c:v>
                </c:pt>
                <c:pt idx="3">
                  <c:v>0.48409619860356867</c:v>
                </c:pt>
              </c:numCache>
            </c:numRef>
          </c:val>
          <c:smooth val="0"/>
          <c:extLst xmlns:c16r2="http://schemas.microsoft.com/office/drawing/2015/06/chart">
            <c:ext xmlns:c16="http://schemas.microsoft.com/office/drawing/2014/chart" uri="{C3380CC4-5D6E-409C-BE32-E72D297353CC}">
              <c16:uniqueId val="{00000007-79F1-4893-9D68-3E7167DBECC3}"/>
            </c:ext>
          </c:extLst>
        </c:ser>
        <c:dLbls>
          <c:dLblPos val="t"/>
          <c:showLegendKey val="0"/>
          <c:showVal val="1"/>
          <c:showCatName val="0"/>
          <c:showSerName val="0"/>
          <c:showPercent val="0"/>
          <c:showBubbleSize val="0"/>
        </c:dLbls>
        <c:smooth val="0"/>
        <c:axId val="378129760"/>
        <c:axId val="378130848"/>
      </c:lineChart>
      <c:catAx>
        <c:axId val="378129760"/>
        <c:scaling>
          <c:orientation val="minMax"/>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100" b="1" i="0" u="none" strike="noStrike" kern="1200" baseline="0">
                <a:solidFill>
                  <a:schemeClr val="tx1"/>
                </a:solidFill>
                <a:latin typeface="+mn-lt"/>
                <a:ea typeface="+mn-ea"/>
                <a:cs typeface="+mn-cs"/>
              </a:defRPr>
            </a:pPr>
            <a:endParaRPr lang="en-US"/>
          </a:p>
        </c:txPr>
        <c:crossAx val="378130848"/>
        <c:crosses val="autoZero"/>
        <c:auto val="1"/>
        <c:lblAlgn val="ctr"/>
        <c:lblOffset val="100"/>
        <c:noMultiLvlLbl val="0"/>
      </c:catAx>
      <c:valAx>
        <c:axId val="378130848"/>
        <c:scaling>
          <c:orientation val="minMax"/>
        </c:scaling>
        <c:delete val="1"/>
        <c:axPos val="l"/>
        <c:numFmt formatCode="0.00%" sourceLinked="1"/>
        <c:majorTickMark val="none"/>
        <c:minorTickMark val="none"/>
        <c:tickLblPos val="nextTo"/>
        <c:crossAx val="378129760"/>
        <c:crosses val="autoZero"/>
        <c:crossBetween val="between"/>
      </c:valAx>
      <c:spPr>
        <a:noFill/>
        <a:ln>
          <a:noFill/>
        </a:ln>
        <a:effectLst/>
      </c:spPr>
    </c:plotArea>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4">
    <c:autoUpdate val="0"/>
  </c:externalData>
  <c:extLst xmlns:c16r2="http://schemas.microsoft.com/office/drawing/2015/06/chart">
    <c:ext xmlns:c16="http://schemas.microsoft.com/office/drawing/2014/chart" uri="{E28EC0CA-F0BB-4C9C-879D-F8772B89E7AC}">
      <c16:pivotOptions16>
        <c16:showExpandCollapseFieldButtons val="1"/>
      </c16:pivotOptions16>
    </c:ext>
    <c:ext xmlns:c14="http://schemas.microsoft.com/office/drawing/2007/8/2/chart" uri="{781A3756-C4B2-4CAC-9D66-4F8BD8637D16}">
      <c14:pivotOptions>
        <c14:dropZoneFilter val="1"/>
        <c14:dropZoneCategories val="1"/>
        <c14:dropZoneData val="1"/>
      </c14:pivotOptions>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A6A4014-5F7C-E45C-59BC-720B3CC1CA7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6C809D9E-D70B-EDB2-8384-EAF732163E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22691EDF-4387-72B3-B5AC-7A863ACFE592}"/>
              </a:ext>
            </a:extLst>
          </p:cNvPr>
          <p:cNvSpPr>
            <a:spLocks noGrp="1"/>
          </p:cNvSpPr>
          <p:nvPr>
            <p:ph type="dt" sz="half" idx="10"/>
          </p:nvPr>
        </p:nvSpPr>
        <p:spPr/>
        <p:txBody>
          <a:bodyPr/>
          <a:lstStyle/>
          <a:p>
            <a:fld id="{D05B5F2C-A95B-48BD-A37D-EC97687D772D}" type="datetimeFigureOut">
              <a:rPr lang="en-US" smtClean="0"/>
              <a:t>2/28/2023</a:t>
            </a:fld>
            <a:endParaRPr lang="en-US"/>
          </a:p>
        </p:txBody>
      </p:sp>
      <p:sp>
        <p:nvSpPr>
          <p:cNvPr id="5" name="Footer Placeholder 4">
            <a:extLst>
              <a:ext uri="{FF2B5EF4-FFF2-40B4-BE49-F238E27FC236}">
                <a16:creationId xmlns:a16="http://schemas.microsoft.com/office/drawing/2014/main" xmlns="" id="{1988ABCE-1739-A548-2898-0594FC9A41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D32863E0-A702-656A-8504-10C29D06BB3E}"/>
              </a:ext>
            </a:extLst>
          </p:cNvPr>
          <p:cNvSpPr>
            <a:spLocks noGrp="1"/>
          </p:cNvSpPr>
          <p:nvPr>
            <p:ph type="sldNum" sz="quarter" idx="12"/>
          </p:nvPr>
        </p:nvSpPr>
        <p:spPr/>
        <p:txBody>
          <a:bodyPr/>
          <a:lstStyle/>
          <a:p>
            <a:fld id="{C2395F89-4DD9-45DA-8B86-0B8DDFBE7950}" type="slidenum">
              <a:rPr lang="en-US" smtClean="0"/>
              <a:t>‹#›</a:t>
            </a:fld>
            <a:endParaRPr lang="en-US"/>
          </a:p>
        </p:txBody>
      </p:sp>
    </p:spTree>
    <p:extLst>
      <p:ext uri="{BB962C8B-B14F-4D97-AF65-F5344CB8AC3E}">
        <p14:creationId xmlns:p14="http://schemas.microsoft.com/office/powerpoint/2010/main" val="31458447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69F671E-0414-8B36-628F-72D0F3A6B5F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A02D605F-2647-ADED-D336-EC1D487B580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A9D4F0EB-EC82-E73F-D668-F88FB282079B}"/>
              </a:ext>
            </a:extLst>
          </p:cNvPr>
          <p:cNvSpPr>
            <a:spLocks noGrp="1"/>
          </p:cNvSpPr>
          <p:nvPr>
            <p:ph type="dt" sz="half" idx="10"/>
          </p:nvPr>
        </p:nvSpPr>
        <p:spPr/>
        <p:txBody>
          <a:bodyPr/>
          <a:lstStyle/>
          <a:p>
            <a:fld id="{D05B5F2C-A95B-48BD-A37D-EC97687D772D}" type="datetimeFigureOut">
              <a:rPr lang="en-US" smtClean="0"/>
              <a:t>2/28/2023</a:t>
            </a:fld>
            <a:endParaRPr lang="en-US"/>
          </a:p>
        </p:txBody>
      </p:sp>
      <p:sp>
        <p:nvSpPr>
          <p:cNvPr id="5" name="Footer Placeholder 4">
            <a:extLst>
              <a:ext uri="{FF2B5EF4-FFF2-40B4-BE49-F238E27FC236}">
                <a16:creationId xmlns:a16="http://schemas.microsoft.com/office/drawing/2014/main" xmlns="" id="{E1B5B2B5-011F-3208-F1A5-57C09CB06B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39795FF7-8320-4A41-E464-29B808611BE3}"/>
              </a:ext>
            </a:extLst>
          </p:cNvPr>
          <p:cNvSpPr>
            <a:spLocks noGrp="1"/>
          </p:cNvSpPr>
          <p:nvPr>
            <p:ph type="sldNum" sz="quarter" idx="12"/>
          </p:nvPr>
        </p:nvSpPr>
        <p:spPr/>
        <p:txBody>
          <a:bodyPr/>
          <a:lstStyle/>
          <a:p>
            <a:fld id="{C2395F89-4DD9-45DA-8B86-0B8DDFBE7950}" type="slidenum">
              <a:rPr lang="en-US" smtClean="0"/>
              <a:t>‹#›</a:t>
            </a:fld>
            <a:endParaRPr lang="en-US"/>
          </a:p>
        </p:txBody>
      </p:sp>
    </p:spTree>
    <p:extLst>
      <p:ext uri="{BB962C8B-B14F-4D97-AF65-F5344CB8AC3E}">
        <p14:creationId xmlns:p14="http://schemas.microsoft.com/office/powerpoint/2010/main" val="21119514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8B94D783-D62F-D666-6FCA-0496158FCDF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AF39824E-F539-BA37-AA5B-4B9C7ED3FE2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325E1B7A-9CD1-EC5D-5207-9A1CA8AF7E75}"/>
              </a:ext>
            </a:extLst>
          </p:cNvPr>
          <p:cNvSpPr>
            <a:spLocks noGrp="1"/>
          </p:cNvSpPr>
          <p:nvPr>
            <p:ph type="dt" sz="half" idx="10"/>
          </p:nvPr>
        </p:nvSpPr>
        <p:spPr/>
        <p:txBody>
          <a:bodyPr/>
          <a:lstStyle/>
          <a:p>
            <a:fld id="{D05B5F2C-A95B-48BD-A37D-EC97687D772D}" type="datetimeFigureOut">
              <a:rPr lang="en-US" smtClean="0"/>
              <a:t>2/28/2023</a:t>
            </a:fld>
            <a:endParaRPr lang="en-US"/>
          </a:p>
        </p:txBody>
      </p:sp>
      <p:sp>
        <p:nvSpPr>
          <p:cNvPr id="5" name="Footer Placeholder 4">
            <a:extLst>
              <a:ext uri="{FF2B5EF4-FFF2-40B4-BE49-F238E27FC236}">
                <a16:creationId xmlns:a16="http://schemas.microsoft.com/office/drawing/2014/main" xmlns="" id="{F4EBB415-DE86-498B-C69A-2F42491CD2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207CE546-4071-F6A3-FFAC-0DDE739A049B}"/>
              </a:ext>
            </a:extLst>
          </p:cNvPr>
          <p:cNvSpPr>
            <a:spLocks noGrp="1"/>
          </p:cNvSpPr>
          <p:nvPr>
            <p:ph type="sldNum" sz="quarter" idx="12"/>
          </p:nvPr>
        </p:nvSpPr>
        <p:spPr/>
        <p:txBody>
          <a:bodyPr/>
          <a:lstStyle/>
          <a:p>
            <a:fld id="{C2395F89-4DD9-45DA-8B86-0B8DDFBE7950}" type="slidenum">
              <a:rPr lang="en-US" smtClean="0"/>
              <a:t>‹#›</a:t>
            </a:fld>
            <a:endParaRPr lang="en-US"/>
          </a:p>
        </p:txBody>
      </p:sp>
    </p:spTree>
    <p:extLst>
      <p:ext uri="{BB962C8B-B14F-4D97-AF65-F5344CB8AC3E}">
        <p14:creationId xmlns:p14="http://schemas.microsoft.com/office/powerpoint/2010/main" val="6298821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1B4E6C9-5EB9-DA27-F536-7A5FC924D19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AE074634-3921-EDFC-17F4-604C3EB7864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3A8EF6D6-87FB-6BF5-8BF5-D447082AD2A1}"/>
              </a:ext>
            </a:extLst>
          </p:cNvPr>
          <p:cNvSpPr>
            <a:spLocks noGrp="1"/>
          </p:cNvSpPr>
          <p:nvPr>
            <p:ph type="dt" sz="half" idx="10"/>
          </p:nvPr>
        </p:nvSpPr>
        <p:spPr/>
        <p:txBody>
          <a:bodyPr/>
          <a:lstStyle/>
          <a:p>
            <a:fld id="{D05B5F2C-A95B-48BD-A37D-EC97687D772D}" type="datetimeFigureOut">
              <a:rPr lang="en-US" smtClean="0"/>
              <a:t>2/28/2023</a:t>
            </a:fld>
            <a:endParaRPr lang="en-US"/>
          </a:p>
        </p:txBody>
      </p:sp>
      <p:sp>
        <p:nvSpPr>
          <p:cNvPr id="5" name="Footer Placeholder 4">
            <a:extLst>
              <a:ext uri="{FF2B5EF4-FFF2-40B4-BE49-F238E27FC236}">
                <a16:creationId xmlns:a16="http://schemas.microsoft.com/office/drawing/2014/main" xmlns="" id="{8D31D6A6-0CD7-893E-5951-E094C36AD6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34039367-4BBD-C2D3-0515-2EE09C3CCD0C}"/>
              </a:ext>
            </a:extLst>
          </p:cNvPr>
          <p:cNvSpPr>
            <a:spLocks noGrp="1"/>
          </p:cNvSpPr>
          <p:nvPr>
            <p:ph type="sldNum" sz="quarter" idx="12"/>
          </p:nvPr>
        </p:nvSpPr>
        <p:spPr/>
        <p:txBody>
          <a:bodyPr/>
          <a:lstStyle/>
          <a:p>
            <a:fld id="{C2395F89-4DD9-45DA-8B86-0B8DDFBE7950}" type="slidenum">
              <a:rPr lang="en-US" smtClean="0"/>
              <a:t>‹#›</a:t>
            </a:fld>
            <a:endParaRPr lang="en-US"/>
          </a:p>
        </p:txBody>
      </p:sp>
    </p:spTree>
    <p:extLst>
      <p:ext uri="{BB962C8B-B14F-4D97-AF65-F5344CB8AC3E}">
        <p14:creationId xmlns:p14="http://schemas.microsoft.com/office/powerpoint/2010/main" val="30528576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D21C399-00AB-9D93-AB43-0F68F4625CC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4EA2BEE4-54F4-5126-2243-ADDADC4BF99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1731797A-7620-EB2E-3EFF-A5D89D17F4F0}"/>
              </a:ext>
            </a:extLst>
          </p:cNvPr>
          <p:cNvSpPr>
            <a:spLocks noGrp="1"/>
          </p:cNvSpPr>
          <p:nvPr>
            <p:ph type="dt" sz="half" idx="10"/>
          </p:nvPr>
        </p:nvSpPr>
        <p:spPr/>
        <p:txBody>
          <a:bodyPr/>
          <a:lstStyle/>
          <a:p>
            <a:fld id="{D05B5F2C-A95B-48BD-A37D-EC97687D772D}" type="datetimeFigureOut">
              <a:rPr lang="en-US" smtClean="0"/>
              <a:t>2/28/2023</a:t>
            </a:fld>
            <a:endParaRPr lang="en-US"/>
          </a:p>
        </p:txBody>
      </p:sp>
      <p:sp>
        <p:nvSpPr>
          <p:cNvPr id="5" name="Footer Placeholder 4">
            <a:extLst>
              <a:ext uri="{FF2B5EF4-FFF2-40B4-BE49-F238E27FC236}">
                <a16:creationId xmlns:a16="http://schemas.microsoft.com/office/drawing/2014/main" xmlns="" id="{1A412F7E-6B00-838F-C7A6-25835E940B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8EEDD258-2601-8DB7-C89C-D7C5F299DD1D}"/>
              </a:ext>
            </a:extLst>
          </p:cNvPr>
          <p:cNvSpPr>
            <a:spLocks noGrp="1"/>
          </p:cNvSpPr>
          <p:nvPr>
            <p:ph type="sldNum" sz="quarter" idx="12"/>
          </p:nvPr>
        </p:nvSpPr>
        <p:spPr/>
        <p:txBody>
          <a:bodyPr/>
          <a:lstStyle/>
          <a:p>
            <a:fld id="{C2395F89-4DD9-45DA-8B86-0B8DDFBE7950}" type="slidenum">
              <a:rPr lang="en-US" smtClean="0"/>
              <a:t>‹#›</a:t>
            </a:fld>
            <a:endParaRPr lang="en-US"/>
          </a:p>
        </p:txBody>
      </p:sp>
    </p:spTree>
    <p:extLst>
      <p:ext uri="{BB962C8B-B14F-4D97-AF65-F5344CB8AC3E}">
        <p14:creationId xmlns:p14="http://schemas.microsoft.com/office/powerpoint/2010/main" val="151760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D514BFD-721A-698D-5B42-E2744C28B91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E6E09B75-151E-065F-6686-BDCD2EB0C0A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E07F1D63-8159-8929-6F51-5011B90CAF7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7E4C5695-D908-D67C-E423-F045FA2C1225}"/>
              </a:ext>
            </a:extLst>
          </p:cNvPr>
          <p:cNvSpPr>
            <a:spLocks noGrp="1"/>
          </p:cNvSpPr>
          <p:nvPr>
            <p:ph type="dt" sz="half" idx="10"/>
          </p:nvPr>
        </p:nvSpPr>
        <p:spPr/>
        <p:txBody>
          <a:bodyPr/>
          <a:lstStyle/>
          <a:p>
            <a:fld id="{D05B5F2C-A95B-48BD-A37D-EC97687D772D}" type="datetimeFigureOut">
              <a:rPr lang="en-US" smtClean="0"/>
              <a:t>2/28/2023</a:t>
            </a:fld>
            <a:endParaRPr lang="en-US"/>
          </a:p>
        </p:txBody>
      </p:sp>
      <p:sp>
        <p:nvSpPr>
          <p:cNvPr id="6" name="Footer Placeholder 5">
            <a:extLst>
              <a:ext uri="{FF2B5EF4-FFF2-40B4-BE49-F238E27FC236}">
                <a16:creationId xmlns:a16="http://schemas.microsoft.com/office/drawing/2014/main" xmlns="" id="{FA9EC05B-1EDF-4FA8-71A0-7C9300D6D7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43B2DA50-9C04-4B36-328B-088EE466C390}"/>
              </a:ext>
            </a:extLst>
          </p:cNvPr>
          <p:cNvSpPr>
            <a:spLocks noGrp="1"/>
          </p:cNvSpPr>
          <p:nvPr>
            <p:ph type="sldNum" sz="quarter" idx="12"/>
          </p:nvPr>
        </p:nvSpPr>
        <p:spPr/>
        <p:txBody>
          <a:bodyPr/>
          <a:lstStyle/>
          <a:p>
            <a:fld id="{C2395F89-4DD9-45DA-8B86-0B8DDFBE7950}" type="slidenum">
              <a:rPr lang="en-US" smtClean="0"/>
              <a:t>‹#›</a:t>
            </a:fld>
            <a:endParaRPr lang="en-US"/>
          </a:p>
        </p:txBody>
      </p:sp>
    </p:spTree>
    <p:extLst>
      <p:ext uri="{BB962C8B-B14F-4D97-AF65-F5344CB8AC3E}">
        <p14:creationId xmlns:p14="http://schemas.microsoft.com/office/powerpoint/2010/main" val="26573818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5C4F6CD-CFF3-1FBE-076D-926E3D9D93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EDD3E105-AB34-7717-224F-F7967E9B323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E6EAF6BE-464F-5B0A-1535-D824BC7890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0B52AED6-A21A-4574-E58F-6D1DAB92D7B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0F864EA1-6981-3157-152B-2189348D1F5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B53C79EF-1731-521D-DDD7-25E956FA655A}"/>
              </a:ext>
            </a:extLst>
          </p:cNvPr>
          <p:cNvSpPr>
            <a:spLocks noGrp="1"/>
          </p:cNvSpPr>
          <p:nvPr>
            <p:ph type="dt" sz="half" idx="10"/>
          </p:nvPr>
        </p:nvSpPr>
        <p:spPr/>
        <p:txBody>
          <a:bodyPr/>
          <a:lstStyle/>
          <a:p>
            <a:fld id="{D05B5F2C-A95B-48BD-A37D-EC97687D772D}" type="datetimeFigureOut">
              <a:rPr lang="en-US" smtClean="0"/>
              <a:t>2/28/2023</a:t>
            </a:fld>
            <a:endParaRPr lang="en-US"/>
          </a:p>
        </p:txBody>
      </p:sp>
      <p:sp>
        <p:nvSpPr>
          <p:cNvPr id="8" name="Footer Placeholder 7">
            <a:extLst>
              <a:ext uri="{FF2B5EF4-FFF2-40B4-BE49-F238E27FC236}">
                <a16:creationId xmlns:a16="http://schemas.microsoft.com/office/drawing/2014/main" xmlns="" id="{82C8251A-FEDE-816D-C960-82733BCEFC5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F8A2DC5D-8B3C-F693-96B6-85F5A79B4B1F}"/>
              </a:ext>
            </a:extLst>
          </p:cNvPr>
          <p:cNvSpPr>
            <a:spLocks noGrp="1"/>
          </p:cNvSpPr>
          <p:nvPr>
            <p:ph type="sldNum" sz="quarter" idx="12"/>
          </p:nvPr>
        </p:nvSpPr>
        <p:spPr/>
        <p:txBody>
          <a:bodyPr/>
          <a:lstStyle/>
          <a:p>
            <a:fld id="{C2395F89-4DD9-45DA-8B86-0B8DDFBE7950}" type="slidenum">
              <a:rPr lang="en-US" smtClean="0"/>
              <a:t>‹#›</a:t>
            </a:fld>
            <a:endParaRPr lang="en-US"/>
          </a:p>
        </p:txBody>
      </p:sp>
    </p:spTree>
    <p:extLst>
      <p:ext uri="{BB962C8B-B14F-4D97-AF65-F5344CB8AC3E}">
        <p14:creationId xmlns:p14="http://schemas.microsoft.com/office/powerpoint/2010/main" val="41083487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18F18B2-F54C-A346-664C-52F603C8F7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598F66B0-96A1-EA21-1068-66C4090A4FD6}"/>
              </a:ext>
            </a:extLst>
          </p:cNvPr>
          <p:cNvSpPr>
            <a:spLocks noGrp="1"/>
          </p:cNvSpPr>
          <p:nvPr>
            <p:ph type="dt" sz="half" idx="10"/>
          </p:nvPr>
        </p:nvSpPr>
        <p:spPr/>
        <p:txBody>
          <a:bodyPr/>
          <a:lstStyle/>
          <a:p>
            <a:fld id="{D05B5F2C-A95B-48BD-A37D-EC97687D772D}" type="datetimeFigureOut">
              <a:rPr lang="en-US" smtClean="0"/>
              <a:t>2/28/2023</a:t>
            </a:fld>
            <a:endParaRPr lang="en-US"/>
          </a:p>
        </p:txBody>
      </p:sp>
      <p:sp>
        <p:nvSpPr>
          <p:cNvPr id="4" name="Footer Placeholder 3">
            <a:extLst>
              <a:ext uri="{FF2B5EF4-FFF2-40B4-BE49-F238E27FC236}">
                <a16:creationId xmlns:a16="http://schemas.microsoft.com/office/drawing/2014/main" xmlns="" id="{F3ECD2EE-E598-8EC0-49D8-92D6FFE8263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A91F158A-B33D-33FE-2DB2-89A9A9BAD21C}"/>
              </a:ext>
            </a:extLst>
          </p:cNvPr>
          <p:cNvSpPr>
            <a:spLocks noGrp="1"/>
          </p:cNvSpPr>
          <p:nvPr>
            <p:ph type="sldNum" sz="quarter" idx="12"/>
          </p:nvPr>
        </p:nvSpPr>
        <p:spPr/>
        <p:txBody>
          <a:bodyPr/>
          <a:lstStyle/>
          <a:p>
            <a:fld id="{C2395F89-4DD9-45DA-8B86-0B8DDFBE7950}" type="slidenum">
              <a:rPr lang="en-US" smtClean="0"/>
              <a:t>‹#›</a:t>
            </a:fld>
            <a:endParaRPr lang="en-US"/>
          </a:p>
        </p:txBody>
      </p:sp>
    </p:spTree>
    <p:extLst>
      <p:ext uri="{BB962C8B-B14F-4D97-AF65-F5344CB8AC3E}">
        <p14:creationId xmlns:p14="http://schemas.microsoft.com/office/powerpoint/2010/main" val="5246513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A628BF3C-A8DE-EB79-9038-647C95C7B6AD}"/>
              </a:ext>
            </a:extLst>
          </p:cNvPr>
          <p:cNvSpPr>
            <a:spLocks noGrp="1"/>
          </p:cNvSpPr>
          <p:nvPr>
            <p:ph type="dt" sz="half" idx="10"/>
          </p:nvPr>
        </p:nvSpPr>
        <p:spPr/>
        <p:txBody>
          <a:bodyPr/>
          <a:lstStyle/>
          <a:p>
            <a:fld id="{D05B5F2C-A95B-48BD-A37D-EC97687D772D}" type="datetimeFigureOut">
              <a:rPr lang="en-US" smtClean="0"/>
              <a:t>2/28/2023</a:t>
            </a:fld>
            <a:endParaRPr lang="en-US"/>
          </a:p>
        </p:txBody>
      </p:sp>
      <p:sp>
        <p:nvSpPr>
          <p:cNvPr id="3" name="Footer Placeholder 2">
            <a:extLst>
              <a:ext uri="{FF2B5EF4-FFF2-40B4-BE49-F238E27FC236}">
                <a16:creationId xmlns:a16="http://schemas.microsoft.com/office/drawing/2014/main" xmlns="" id="{1E4D382A-8ADF-2093-9E40-D5EA4412091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DCA46DA2-16FB-5CC8-6020-AB6BA9C049A7}"/>
              </a:ext>
            </a:extLst>
          </p:cNvPr>
          <p:cNvSpPr>
            <a:spLocks noGrp="1"/>
          </p:cNvSpPr>
          <p:nvPr>
            <p:ph type="sldNum" sz="quarter" idx="12"/>
          </p:nvPr>
        </p:nvSpPr>
        <p:spPr/>
        <p:txBody>
          <a:bodyPr/>
          <a:lstStyle/>
          <a:p>
            <a:fld id="{C2395F89-4DD9-45DA-8B86-0B8DDFBE7950}" type="slidenum">
              <a:rPr lang="en-US" smtClean="0"/>
              <a:t>‹#›</a:t>
            </a:fld>
            <a:endParaRPr lang="en-US"/>
          </a:p>
        </p:txBody>
      </p:sp>
    </p:spTree>
    <p:extLst>
      <p:ext uri="{BB962C8B-B14F-4D97-AF65-F5344CB8AC3E}">
        <p14:creationId xmlns:p14="http://schemas.microsoft.com/office/powerpoint/2010/main" val="30619245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1F9B11F-BA04-009A-1F87-1CEEC781E1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A56A9FC3-ECF6-0E55-38E6-4D9BCDC17D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7F7132CF-0A2C-9267-C9A9-603775A329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616BDFB9-5419-1E3C-F4AE-28BCF239EBB5}"/>
              </a:ext>
            </a:extLst>
          </p:cNvPr>
          <p:cNvSpPr>
            <a:spLocks noGrp="1"/>
          </p:cNvSpPr>
          <p:nvPr>
            <p:ph type="dt" sz="half" idx="10"/>
          </p:nvPr>
        </p:nvSpPr>
        <p:spPr/>
        <p:txBody>
          <a:bodyPr/>
          <a:lstStyle/>
          <a:p>
            <a:fld id="{D05B5F2C-A95B-48BD-A37D-EC97687D772D}" type="datetimeFigureOut">
              <a:rPr lang="en-US" smtClean="0"/>
              <a:t>2/28/2023</a:t>
            </a:fld>
            <a:endParaRPr lang="en-US"/>
          </a:p>
        </p:txBody>
      </p:sp>
      <p:sp>
        <p:nvSpPr>
          <p:cNvPr id="6" name="Footer Placeholder 5">
            <a:extLst>
              <a:ext uri="{FF2B5EF4-FFF2-40B4-BE49-F238E27FC236}">
                <a16:creationId xmlns:a16="http://schemas.microsoft.com/office/drawing/2014/main" xmlns="" id="{0B6897E4-E93F-551A-25AA-B4ED44E8BFD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9C8C3750-8E92-D67A-BEEC-F775F7CC33A6}"/>
              </a:ext>
            </a:extLst>
          </p:cNvPr>
          <p:cNvSpPr>
            <a:spLocks noGrp="1"/>
          </p:cNvSpPr>
          <p:nvPr>
            <p:ph type="sldNum" sz="quarter" idx="12"/>
          </p:nvPr>
        </p:nvSpPr>
        <p:spPr/>
        <p:txBody>
          <a:bodyPr/>
          <a:lstStyle/>
          <a:p>
            <a:fld id="{C2395F89-4DD9-45DA-8B86-0B8DDFBE7950}" type="slidenum">
              <a:rPr lang="en-US" smtClean="0"/>
              <a:t>‹#›</a:t>
            </a:fld>
            <a:endParaRPr lang="en-US"/>
          </a:p>
        </p:txBody>
      </p:sp>
    </p:spTree>
    <p:extLst>
      <p:ext uri="{BB962C8B-B14F-4D97-AF65-F5344CB8AC3E}">
        <p14:creationId xmlns:p14="http://schemas.microsoft.com/office/powerpoint/2010/main" val="127695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D314115-0FCD-69C4-1B55-06674A59FA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20A51644-C2D6-AD35-91A5-B9543D859A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2A326E5C-0D6C-1836-001C-164121DDD6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891A7D44-7649-50C5-45ED-030AB954F824}"/>
              </a:ext>
            </a:extLst>
          </p:cNvPr>
          <p:cNvSpPr>
            <a:spLocks noGrp="1"/>
          </p:cNvSpPr>
          <p:nvPr>
            <p:ph type="dt" sz="half" idx="10"/>
          </p:nvPr>
        </p:nvSpPr>
        <p:spPr/>
        <p:txBody>
          <a:bodyPr/>
          <a:lstStyle/>
          <a:p>
            <a:fld id="{D05B5F2C-A95B-48BD-A37D-EC97687D772D}" type="datetimeFigureOut">
              <a:rPr lang="en-US" smtClean="0"/>
              <a:t>2/28/2023</a:t>
            </a:fld>
            <a:endParaRPr lang="en-US"/>
          </a:p>
        </p:txBody>
      </p:sp>
      <p:sp>
        <p:nvSpPr>
          <p:cNvPr id="6" name="Footer Placeholder 5">
            <a:extLst>
              <a:ext uri="{FF2B5EF4-FFF2-40B4-BE49-F238E27FC236}">
                <a16:creationId xmlns:a16="http://schemas.microsoft.com/office/drawing/2014/main" xmlns="" id="{260EF1F6-729B-9FB1-14F7-270DF0566D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98A15981-FCE6-7C2D-12B1-2572FB0CCE5B}"/>
              </a:ext>
            </a:extLst>
          </p:cNvPr>
          <p:cNvSpPr>
            <a:spLocks noGrp="1"/>
          </p:cNvSpPr>
          <p:nvPr>
            <p:ph type="sldNum" sz="quarter" idx="12"/>
          </p:nvPr>
        </p:nvSpPr>
        <p:spPr/>
        <p:txBody>
          <a:bodyPr/>
          <a:lstStyle/>
          <a:p>
            <a:fld id="{C2395F89-4DD9-45DA-8B86-0B8DDFBE7950}" type="slidenum">
              <a:rPr lang="en-US" smtClean="0"/>
              <a:t>‹#›</a:t>
            </a:fld>
            <a:endParaRPr lang="en-US"/>
          </a:p>
        </p:txBody>
      </p:sp>
    </p:spTree>
    <p:extLst>
      <p:ext uri="{BB962C8B-B14F-4D97-AF65-F5344CB8AC3E}">
        <p14:creationId xmlns:p14="http://schemas.microsoft.com/office/powerpoint/2010/main" val="6564679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1AB7945E-C47A-C7FC-CCD5-37C0082580A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F90FF909-C809-64DD-8AF9-E79540F4CD1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A7E62AD0-4443-E207-F1F0-38F3E814886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5B5F2C-A95B-48BD-A37D-EC97687D772D}" type="datetimeFigureOut">
              <a:rPr lang="en-US" smtClean="0"/>
              <a:t>2/28/2023</a:t>
            </a:fld>
            <a:endParaRPr lang="en-US"/>
          </a:p>
        </p:txBody>
      </p:sp>
      <p:sp>
        <p:nvSpPr>
          <p:cNvPr id="5" name="Footer Placeholder 4">
            <a:extLst>
              <a:ext uri="{FF2B5EF4-FFF2-40B4-BE49-F238E27FC236}">
                <a16:creationId xmlns:a16="http://schemas.microsoft.com/office/drawing/2014/main" xmlns="" id="{71B30E51-1A39-59F8-E730-3C05BC6AC9B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4AE8B6CA-DD9C-FA6C-FAA7-410A234396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395F89-4DD9-45DA-8B86-0B8DDFBE7950}" type="slidenum">
              <a:rPr lang="en-US" smtClean="0"/>
              <a:t>‹#›</a:t>
            </a:fld>
            <a:endParaRPr lang="en-US"/>
          </a:p>
        </p:txBody>
      </p:sp>
    </p:spTree>
    <p:extLst>
      <p:ext uri="{BB962C8B-B14F-4D97-AF65-F5344CB8AC3E}">
        <p14:creationId xmlns:p14="http://schemas.microsoft.com/office/powerpoint/2010/main" val="22922790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chart" Target="../charts/chart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xmlns="" id="{C1DD1A8A-57D5-4A81-AD04-532B043C56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a:extLst>
              <a:ext uri="{FF2B5EF4-FFF2-40B4-BE49-F238E27FC236}">
                <a16:creationId xmlns:a16="http://schemas.microsoft.com/office/drawing/2014/main" xmlns="" id="{8676FBDF-1166-97AC-494E-8909492EAB9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xmlns="" id="{007891EC-4501-44ED-A8C8-B11B6DB767A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29DA0B0D-38B5-FF71-57E2-A9F81178FE44}"/>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a:t>Data Analysis Report</a:t>
            </a:r>
            <a:endParaRPr lang="en-US" dirty="0"/>
          </a:p>
        </p:txBody>
      </p:sp>
      <p:sp>
        <p:nvSpPr>
          <p:cNvPr id="3" name="Subtitle 2">
            <a:extLst>
              <a:ext uri="{FF2B5EF4-FFF2-40B4-BE49-F238E27FC236}">
                <a16:creationId xmlns:a16="http://schemas.microsoft.com/office/drawing/2014/main" xmlns="" id="{15BA2908-6B84-B0CD-818A-F61307ECB007}"/>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dirty="0">
                <a:solidFill>
                  <a:srgbClr val="FFFFFF"/>
                </a:solidFill>
              </a:rPr>
              <a:t>Skincare Advisor analytical insights</a:t>
            </a:r>
          </a:p>
        </p:txBody>
      </p:sp>
    </p:spTree>
    <p:extLst>
      <p:ext uri="{BB962C8B-B14F-4D97-AF65-F5344CB8AC3E}">
        <p14:creationId xmlns:p14="http://schemas.microsoft.com/office/powerpoint/2010/main" val="4215717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6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xmlns="" id="{22587ECF-85E9-4393-9D87-8EB6F3F6C20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AF867F3B-DD29-7E74-EF81-8C98D0ACF7AD}"/>
              </a:ext>
            </a:extLst>
          </p:cNvPr>
          <p:cNvSpPr>
            <a:spLocks noGrp="1"/>
          </p:cNvSpPr>
          <p:nvPr>
            <p:ph type="title"/>
          </p:nvPr>
        </p:nvSpPr>
        <p:spPr>
          <a:xfrm>
            <a:off x="1077556" y="212025"/>
            <a:ext cx="4783697" cy="907285"/>
          </a:xfrm>
        </p:spPr>
        <p:txBody>
          <a:bodyPr anchor="b">
            <a:normAutofit fontScale="90000"/>
          </a:bodyPr>
          <a:lstStyle/>
          <a:p>
            <a:r>
              <a:rPr lang="en-US" b="0" i="0" dirty="0">
                <a:effectLst/>
                <a:latin typeface="Söhne"/>
              </a:rPr>
              <a:t>Overall engagement</a:t>
            </a:r>
            <a:endParaRPr lang="en-US" dirty="0"/>
          </a:p>
        </p:txBody>
      </p:sp>
      <p:sp>
        <p:nvSpPr>
          <p:cNvPr id="3" name="Content Placeholder 2">
            <a:extLst>
              <a:ext uri="{FF2B5EF4-FFF2-40B4-BE49-F238E27FC236}">
                <a16:creationId xmlns:a16="http://schemas.microsoft.com/office/drawing/2014/main" xmlns="" id="{1344A775-221F-22E6-2174-7357668028CC}"/>
              </a:ext>
            </a:extLst>
          </p:cNvPr>
          <p:cNvSpPr>
            <a:spLocks noGrp="1"/>
          </p:cNvSpPr>
          <p:nvPr>
            <p:ph idx="1"/>
          </p:nvPr>
        </p:nvSpPr>
        <p:spPr>
          <a:xfrm>
            <a:off x="305870" y="5449614"/>
            <a:ext cx="10634974" cy="1196361"/>
          </a:xfrm>
        </p:spPr>
        <p:txBody>
          <a:bodyPr>
            <a:normAutofit fontScale="92500" lnSpcReduction="10000"/>
          </a:bodyPr>
          <a:lstStyle/>
          <a:p>
            <a:r>
              <a:rPr lang="en-US" sz="2400" dirty="0"/>
              <a:t>The skincare advisor solution received a total of </a:t>
            </a:r>
            <a:r>
              <a:rPr lang="en-US" sz="2200" b="1" dirty="0">
                <a:solidFill>
                  <a:schemeClr val="bg1"/>
                </a:solidFill>
                <a:highlight>
                  <a:srgbClr val="000000"/>
                </a:highlight>
              </a:rPr>
              <a:t>103,000</a:t>
            </a:r>
            <a:r>
              <a:rPr lang="en-US" sz="2400" dirty="0"/>
              <a:t> interactions from January to December 2020, with the highest engagement observed in the last quarter of the year (48,000 interactions). This suggests that users are finding the solution useful and engaging.</a:t>
            </a:r>
          </a:p>
        </p:txBody>
      </p:sp>
      <p:graphicFrame>
        <p:nvGraphicFramePr>
          <p:cNvPr id="6" name="Chart 5">
            <a:extLst>
              <a:ext uri="{FF2B5EF4-FFF2-40B4-BE49-F238E27FC236}">
                <a16:creationId xmlns="" xmlns:xdr="http://schemas.openxmlformats.org/drawingml/2006/spreadsheetDrawing" xmlns:a16="http://schemas.microsoft.com/office/drawing/2014/main" xmlns:lc="http://schemas.openxmlformats.org/drawingml/2006/lockedCanvas" id="{FBBD67FB-7301-4CF9-B4A0-7AB5FD65B3CD}"/>
              </a:ext>
            </a:extLst>
          </p:cNvPr>
          <p:cNvGraphicFramePr>
            <a:graphicFrameLocks/>
          </p:cNvGraphicFramePr>
          <p:nvPr>
            <p:extLst>
              <p:ext uri="{D42A27DB-BD31-4B8C-83A1-F6EECF244321}">
                <p14:modId xmlns:p14="http://schemas.microsoft.com/office/powerpoint/2010/main" val="1715672644"/>
              </p:ext>
            </p:extLst>
          </p:nvPr>
        </p:nvGraphicFramePr>
        <p:xfrm>
          <a:off x="1460939" y="1826171"/>
          <a:ext cx="7840716" cy="319777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346471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xmlns="" id="{8E139F69-90DB-4363-99C1-CDD094EED90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xmlns="" id="{1184ACE5-6F1C-005E-FCF6-0A20E9A40675}"/>
              </a:ext>
            </a:extLst>
          </p:cNvPr>
          <p:cNvSpPr>
            <a:spLocks noGrp="1"/>
          </p:cNvSpPr>
          <p:nvPr>
            <p:ph type="title"/>
          </p:nvPr>
        </p:nvSpPr>
        <p:spPr>
          <a:xfrm>
            <a:off x="1252800" y="662399"/>
            <a:ext cx="5995987" cy="1494000"/>
          </a:xfrm>
        </p:spPr>
        <p:txBody>
          <a:bodyPr anchor="t">
            <a:normAutofit/>
          </a:bodyPr>
          <a:lstStyle/>
          <a:p>
            <a:r>
              <a:rPr lang="en-US" b="1" dirty="0"/>
              <a:t>User completion rate </a:t>
            </a:r>
          </a:p>
        </p:txBody>
      </p:sp>
      <p:grpSp>
        <p:nvGrpSpPr>
          <p:cNvPr id="20" name="Group 19">
            <a:extLst>
              <a:ext uri="{FF2B5EF4-FFF2-40B4-BE49-F238E27FC236}">
                <a16:creationId xmlns:a16="http://schemas.microsoft.com/office/drawing/2014/main" xmlns="" id="{EF5608BC-985E-44AE-8C56-1C7990286587}"/>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0" y="0"/>
            <a:ext cx="885825" cy="6858000"/>
            <a:chOff x="0" y="0"/>
            <a:chExt cx="885825" cy="6858000"/>
          </a:xfrm>
        </p:grpSpPr>
        <p:sp>
          <p:nvSpPr>
            <p:cNvPr id="21" name="Freeform 6">
              <a:extLst>
                <a:ext uri="{FF2B5EF4-FFF2-40B4-BE49-F238E27FC236}">
                  <a16:creationId xmlns:a16="http://schemas.microsoft.com/office/drawing/2014/main" xmlns="" id="{FF652A2A-BC90-4341-B339-840F6E1C283D}"/>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22" name="Freeform 6">
              <a:extLst>
                <a:ext uri="{FF2B5EF4-FFF2-40B4-BE49-F238E27FC236}">
                  <a16:creationId xmlns:a16="http://schemas.microsoft.com/office/drawing/2014/main" xmlns="" id="{E55F3E59-21AB-424D-B654-E1B9E304F4C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headEnd/>
              <a:tailEnd/>
            </a:ln>
          </p:spPr>
        </p:sp>
      </p:grpSp>
      <p:sp>
        <p:nvSpPr>
          <p:cNvPr id="3" name="Content Placeholder 2">
            <a:extLst>
              <a:ext uri="{FF2B5EF4-FFF2-40B4-BE49-F238E27FC236}">
                <a16:creationId xmlns:a16="http://schemas.microsoft.com/office/drawing/2014/main" xmlns="" id="{6805C04B-9BE7-3F89-DA39-D6B874ABB91B}"/>
              </a:ext>
            </a:extLst>
          </p:cNvPr>
          <p:cNvSpPr>
            <a:spLocks noGrp="1"/>
          </p:cNvSpPr>
          <p:nvPr>
            <p:ph idx="1"/>
          </p:nvPr>
        </p:nvSpPr>
        <p:spPr>
          <a:xfrm>
            <a:off x="1252800" y="1934308"/>
            <a:ext cx="4261735" cy="4382086"/>
          </a:xfrm>
        </p:spPr>
        <p:txBody>
          <a:bodyPr>
            <a:normAutofit/>
          </a:bodyPr>
          <a:lstStyle/>
          <a:p>
            <a:pPr>
              <a:lnSpc>
                <a:spcPct val="80000"/>
              </a:lnSpc>
            </a:pPr>
            <a:r>
              <a:rPr lang="en-US" sz="2200" dirty="0"/>
              <a:t>The completion rate of the flow to receive relevant product recommendations varied across different quarters, with the highest completion rate observed in the fourth quarter </a:t>
            </a:r>
            <a:r>
              <a:rPr lang="en-US" sz="2200" dirty="0" smtClean="0"/>
              <a:t>(</a:t>
            </a:r>
            <a:r>
              <a:rPr lang="en-US" sz="2200" dirty="0" smtClean="0"/>
              <a:t>42</a:t>
            </a:r>
            <a:r>
              <a:rPr lang="en-US" sz="2200" dirty="0" smtClean="0"/>
              <a:t>.61%). </a:t>
            </a:r>
            <a:r>
              <a:rPr lang="en-US" sz="2200" dirty="0"/>
              <a:t>The skincare brand may want to investigate why completion rates are lower in other quarters and see if any adjustments can be made to improve the user experience and encourage users to complete the flow.</a:t>
            </a:r>
          </a:p>
        </p:txBody>
      </p:sp>
      <p:graphicFrame>
        <p:nvGraphicFramePr>
          <p:cNvPr id="9" name="Chart 8">
            <a:extLst>
              <a:ext uri="{FF2B5EF4-FFF2-40B4-BE49-F238E27FC236}">
                <a16:creationId xmlns="" xmlns:xdr="http://schemas.openxmlformats.org/drawingml/2006/spreadsheetDrawing" xmlns:a16="http://schemas.microsoft.com/office/drawing/2014/main" xmlns:lc="http://schemas.openxmlformats.org/drawingml/2006/lockedCanvas" id="{5D59FB49-80EE-AE34-9117-62FC44628245}"/>
              </a:ext>
            </a:extLst>
          </p:cNvPr>
          <p:cNvGraphicFramePr>
            <a:graphicFrameLocks/>
          </p:cNvGraphicFramePr>
          <p:nvPr>
            <p:extLst>
              <p:ext uri="{D42A27DB-BD31-4B8C-83A1-F6EECF244321}">
                <p14:modId xmlns:p14="http://schemas.microsoft.com/office/powerpoint/2010/main" val="3173893252"/>
              </p:ext>
            </p:extLst>
          </p:nvPr>
        </p:nvGraphicFramePr>
        <p:xfrm>
          <a:off x="6187801" y="1376855"/>
          <a:ext cx="4924425" cy="478188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0821100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5" name="Rectangle 8">
            <a:extLst>
              <a:ext uri="{FF2B5EF4-FFF2-40B4-BE49-F238E27FC236}">
                <a16:creationId xmlns:a16="http://schemas.microsoft.com/office/drawing/2014/main" xmlns="" id="{2B566528-1B12-4246-9431-5C2D7D0811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xmlns="" id="{54D39A99-B820-AC93-4150-7B3C61EA613C}"/>
              </a:ext>
            </a:extLst>
          </p:cNvPr>
          <p:cNvSpPr>
            <a:spLocks noGrp="1"/>
          </p:cNvSpPr>
          <p:nvPr>
            <p:ph type="title"/>
          </p:nvPr>
        </p:nvSpPr>
        <p:spPr>
          <a:xfrm>
            <a:off x="643467" y="321734"/>
            <a:ext cx="4970877" cy="1135737"/>
          </a:xfrm>
        </p:spPr>
        <p:txBody>
          <a:bodyPr>
            <a:normAutofit/>
          </a:bodyPr>
          <a:lstStyle/>
          <a:p>
            <a:r>
              <a:rPr lang="en-US" b="1" dirty="0"/>
              <a:t>More info clicks</a:t>
            </a:r>
          </a:p>
        </p:txBody>
      </p:sp>
      <p:sp>
        <p:nvSpPr>
          <p:cNvPr id="3" name="Content Placeholder 2">
            <a:extLst>
              <a:ext uri="{FF2B5EF4-FFF2-40B4-BE49-F238E27FC236}">
                <a16:creationId xmlns:a16="http://schemas.microsoft.com/office/drawing/2014/main" xmlns="" id="{A48937A3-269C-945B-BEA1-64929CB0DDE0}"/>
              </a:ext>
            </a:extLst>
          </p:cNvPr>
          <p:cNvSpPr>
            <a:spLocks noGrp="1"/>
          </p:cNvSpPr>
          <p:nvPr>
            <p:ph idx="1"/>
          </p:nvPr>
        </p:nvSpPr>
        <p:spPr>
          <a:xfrm>
            <a:off x="643469" y="1782981"/>
            <a:ext cx="3917032" cy="4393982"/>
          </a:xfrm>
        </p:spPr>
        <p:txBody>
          <a:bodyPr>
            <a:normAutofit/>
          </a:bodyPr>
          <a:lstStyle/>
          <a:p>
            <a:r>
              <a:rPr lang="en-US" sz="2200" dirty="0"/>
              <a:t>The number of clicks on the "More info" button is relatively high (23,795), which suggests that users may be looking for more information on the recommended products. The skincare brand should consider providing more detailed product information, such as ingredients and benefits, to help users make informed purchasing decisions.</a:t>
            </a:r>
          </a:p>
        </p:txBody>
      </p:sp>
      <p:sp>
        <p:nvSpPr>
          <p:cNvPr id="46" name="Isosceles Triangle 10">
            <a:extLst>
              <a:ext uri="{FF2B5EF4-FFF2-40B4-BE49-F238E27FC236}">
                <a16:creationId xmlns:a16="http://schemas.microsoft.com/office/drawing/2014/main" xmlns="" id="{D3F51FEB-38FB-4F6C-9F7B-2F2AFAB6546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12">
            <a:extLst>
              <a:ext uri="{FF2B5EF4-FFF2-40B4-BE49-F238E27FC236}">
                <a16:creationId xmlns:a16="http://schemas.microsoft.com/office/drawing/2014/main" xmlns="" id="{1E547BA6-BAE0-43BB-A7CA-60F69CE252F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xmlns="" id="{D0FDCDD0-3004-6C45-A990-56166CE9EEE2}"/>
              </a:ext>
            </a:extLst>
          </p:cNvPr>
          <p:cNvPicPr>
            <a:picLocks noChangeAspect="1"/>
          </p:cNvPicPr>
          <p:nvPr/>
        </p:nvPicPr>
        <p:blipFill>
          <a:blip r:embed="rId2"/>
          <a:stretch>
            <a:fillRect/>
          </a:stretch>
        </p:blipFill>
        <p:spPr>
          <a:xfrm>
            <a:off x="5508800" y="1259128"/>
            <a:ext cx="5290720" cy="1180237"/>
          </a:xfrm>
          <a:prstGeom prst="rect">
            <a:avLst/>
          </a:prstGeom>
        </p:spPr>
      </p:pic>
      <p:grpSp>
        <p:nvGrpSpPr>
          <p:cNvPr id="48" name="Group 14">
            <a:extLst>
              <a:ext uri="{FF2B5EF4-FFF2-40B4-BE49-F238E27FC236}">
                <a16:creationId xmlns:a16="http://schemas.microsoft.com/office/drawing/2014/main" xmlns="" id="{15CBE6EC-46EF-45D9-8E16-DCDC5917CA31}"/>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11094720" y="0"/>
            <a:ext cx="1097280" cy="1097280"/>
            <a:chOff x="11094720" y="0"/>
            <a:chExt cx="1097280" cy="1097280"/>
          </a:xfrm>
        </p:grpSpPr>
        <p:sp>
          <p:nvSpPr>
            <p:cNvPr id="49" name="Isosceles Triangle 15">
              <a:extLst>
                <a:ext uri="{FF2B5EF4-FFF2-40B4-BE49-F238E27FC236}">
                  <a16:creationId xmlns:a16="http://schemas.microsoft.com/office/drawing/2014/main" xmlns="" id="{DEEDCD65-9740-4F34-BDF1-9C068E0532C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16200000">
              <a:off x="11094720" y="0"/>
              <a:ext cx="1097280" cy="1097280"/>
            </a:xfrm>
            <a:prstGeom prst="triangle">
              <a:avLst>
                <a:gd name="adj" fmla="val 10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16">
              <a:extLst>
                <a:ext uri="{FF2B5EF4-FFF2-40B4-BE49-F238E27FC236}">
                  <a16:creationId xmlns:a16="http://schemas.microsoft.com/office/drawing/2014/main" xmlns="" id="{4B3DA7FD-5CC0-46D1-9DFB-5BAF6BE249C8}"/>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rot="2700000">
              <a:off x="11189552" y="127618"/>
              <a:ext cx="457894" cy="457894"/>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5" name="Chart 4">
            <a:extLst>
              <a:ext uri="{FF2B5EF4-FFF2-40B4-BE49-F238E27FC236}">
                <a16:creationId xmlns:a16="http://schemas.microsoft.com/office/drawing/2014/main" xmlns="" id="{A032F0CD-0D58-9A76-9875-2CB1F6F4AF58}"/>
              </a:ext>
            </a:extLst>
          </p:cNvPr>
          <p:cNvGraphicFramePr>
            <a:graphicFrameLocks/>
          </p:cNvGraphicFramePr>
          <p:nvPr>
            <p:extLst>
              <p:ext uri="{D42A27DB-BD31-4B8C-83A1-F6EECF244321}">
                <p14:modId xmlns:p14="http://schemas.microsoft.com/office/powerpoint/2010/main" val="3565540481"/>
              </p:ext>
            </p:extLst>
          </p:nvPr>
        </p:nvGraphicFramePr>
        <p:xfrm>
          <a:off x="5013413" y="2582614"/>
          <a:ext cx="6530650" cy="359303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8500927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C348A09-1883-7821-4055-453E4BF0F7E4}"/>
              </a:ext>
            </a:extLst>
          </p:cNvPr>
          <p:cNvSpPr>
            <a:spLocks noGrp="1"/>
          </p:cNvSpPr>
          <p:nvPr>
            <p:ph type="title"/>
          </p:nvPr>
        </p:nvSpPr>
        <p:spPr>
          <a:xfrm>
            <a:off x="838200" y="105823"/>
            <a:ext cx="5257800" cy="1325563"/>
          </a:xfrm>
        </p:spPr>
        <p:txBody>
          <a:bodyPr/>
          <a:lstStyle/>
          <a:p>
            <a:r>
              <a:rPr lang="en-US" b="1" dirty="0"/>
              <a:t>Mobile vs desktop</a:t>
            </a:r>
          </a:p>
        </p:txBody>
      </p:sp>
      <p:sp>
        <p:nvSpPr>
          <p:cNvPr id="3" name="Content Placeholder 2">
            <a:extLst>
              <a:ext uri="{FF2B5EF4-FFF2-40B4-BE49-F238E27FC236}">
                <a16:creationId xmlns:a16="http://schemas.microsoft.com/office/drawing/2014/main" xmlns="" id="{AE95F5E3-83B7-971D-885B-1383AB1D17F7}"/>
              </a:ext>
            </a:extLst>
          </p:cNvPr>
          <p:cNvSpPr>
            <a:spLocks noGrp="1"/>
          </p:cNvSpPr>
          <p:nvPr>
            <p:ph idx="1"/>
          </p:nvPr>
        </p:nvSpPr>
        <p:spPr>
          <a:xfrm>
            <a:off x="480353" y="5036235"/>
            <a:ext cx="11711647" cy="1494680"/>
          </a:xfrm>
        </p:spPr>
        <p:txBody>
          <a:bodyPr>
            <a:normAutofit fontScale="92500"/>
          </a:bodyPr>
          <a:lstStyle/>
          <a:p>
            <a:r>
              <a:rPr lang="en-US" sz="2200" dirty="0"/>
              <a:t>In the second half of the year, more users interacted with the solution on mobile devices (48,900) compared to desktop devices (16,600). This highlights the importance of optimizing the solution for mobile devices.</a:t>
            </a:r>
          </a:p>
          <a:p>
            <a:r>
              <a:rPr lang="en-US" sz="2200" dirty="0"/>
              <a:t>The skincare brand should consider conducting user testing on mobile devices to identify any usability issues and make adjustments accordingly.</a:t>
            </a:r>
          </a:p>
        </p:txBody>
      </p:sp>
      <p:graphicFrame>
        <p:nvGraphicFramePr>
          <p:cNvPr id="5" name="Chart 4">
            <a:extLst>
              <a:ext uri="{FF2B5EF4-FFF2-40B4-BE49-F238E27FC236}">
                <a16:creationId xmlns:a16="http://schemas.microsoft.com/office/drawing/2014/main" xmlns="" id="{FB6DDCBE-10B8-1224-F259-8D83C665BCEC}"/>
              </a:ext>
            </a:extLst>
          </p:cNvPr>
          <p:cNvGraphicFramePr>
            <a:graphicFrameLocks/>
          </p:cNvGraphicFramePr>
          <p:nvPr>
            <p:extLst>
              <p:ext uri="{D42A27DB-BD31-4B8C-83A1-F6EECF244321}">
                <p14:modId xmlns:p14="http://schemas.microsoft.com/office/powerpoint/2010/main" val="3269639443"/>
              </p:ext>
            </p:extLst>
          </p:nvPr>
        </p:nvGraphicFramePr>
        <p:xfrm>
          <a:off x="5486400" y="1431386"/>
          <a:ext cx="6541477" cy="3903785"/>
        </p:xfrm>
        <a:graphic>
          <a:graphicData uri="http://schemas.openxmlformats.org/drawingml/2006/chart">
            <c:chart xmlns:c="http://schemas.openxmlformats.org/drawingml/2006/chart" xmlns:r="http://schemas.openxmlformats.org/officeDocument/2006/relationships" r:id="rId2"/>
          </a:graphicData>
        </a:graphic>
      </p:graphicFrame>
      <p:pic>
        <p:nvPicPr>
          <p:cNvPr id="9" name="Picture 8" descr="Chart, bubble chart&#10;&#10;Description automatically generated">
            <a:extLst>
              <a:ext uri="{FF2B5EF4-FFF2-40B4-BE49-F238E27FC236}">
                <a16:creationId xmlns:a16="http://schemas.microsoft.com/office/drawing/2014/main" xmlns="" id="{A7637EBD-0AA4-D7C1-B5C3-0BBC6584E5FA}"/>
              </a:ext>
            </a:extLst>
          </p:cNvPr>
          <p:cNvPicPr>
            <a:picLocks noChangeAspect="1"/>
          </p:cNvPicPr>
          <p:nvPr/>
        </p:nvPicPr>
        <p:blipFill rotWithShape="1">
          <a:blip r:embed="rId3">
            <a:extLst>
              <a:ext uri="{28A0092B-C50C-407E-A947-70E740481C1C}">
                <a14:useLocalDpi xmlns:a14="http://schemas.microsoft.com/office/drawing/2010/main" val="0"/>
              </a:ext>
            </a:extLst>
          </a:blip>
          <a:srcRect t="14957" r="14695" b="24638"/>
          <a:stretch/>
        </p:blipFill>
        <p:spPr>
          <a:xfrm>
            <a:off x="708509" y="1522829"/>
            <a:ext cx="4777891" cy="2985869"/>
          </a:xfrm>
          <a:prstGeom prst="rect">
            <a:avLst/>
          </a:prstGeom>
        </p:spPr>
      </p:pic>
    </p:spTree>
    <p:extLst>
      <p:ext uri="{BB962C8B-B14F-4D97-AF65-F5344CB8AC3E}">
        <p14:creationId xmlns:p14="http://schemas.microsoft.com/office/powerpoint/2010/main" val="35000095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AC1D512-19FF-632A-9928-0C363E4A1737}"/>
              </a:ext>
            </a:extLst>
          </p:cNvPr>
          <p:cNvSpPr>
            <a:spLocks noGrp="1"/>
          </p:cNvSpPr>
          <p:nvPr>
            <p:ph type="title"/>
          </p:nvPr>
        </p:nvSpPr>
        <p:spPr/>
        <p:txBody>
          <a:bodyPr/>
          <a:lstStyle/>
          <a:p>
            <a:r>
              <a:rPr lang="en-US" dirty="0"/>
              <a:t>Selfie Taken</a:t>
            </a:r>
          </a:p>
        </p:txBody>
      </p:sp>
      <p:sp>
        <p:nvSpPr>
          <p:cNvPr id="3" name="Content Placeholder 2">
            <a:extLst>
              <a:ext uri="{FF2B5EF4-FFF2-40B4-BE49-F238E27FC236}">
                <a16:creationId xmlns:a16="http://schemas.microsoft.com/office/drawing/2014/main" xmlns="" id="{A1DA9302-52C4-09F3-A443-908E4F191FF2}"/>
              </a:ext>
            </a:extLst>
          </p:cNvPr>
          <p:cNvSpPr>
            <a:spLocks noGrp="1"/>
          </p:cNvSpPr>
          <p:nvPr>
            <p:ph idx="1"/>
          </p:nvPr>
        </p:nvSpPr>
        <p:spPr>
          <a:xfrm>
            <a:off x="838200" y="1941343"/>
            <a:ext cx="3550920" cy="4235620"/>
          </a:xfrm>
        </p:spPr>
        <p:txBody>
          <a:bodyPr>
            <a:normAutofit/>
          </a:bodyPr>
          <a:lstStyle/>
          <a:p>
            <a:r>
              <a:rPr lang="en-US" sz="2200" dirty="0"/>
              <a:t>The selfie feature was used by a total of 40,825 users in the second half of the year, with the highest usage (31,200) observed in the fourth quarter. This suggests that the selfie feature is a popular and useful addition to the solution.</a:t>
            </a:r>
          </a:p>
        </p:txBody>
      </p:sp>
      <p:graphicFrame>
        <p:nvGraphicFramePr>
          <p:cNvPr id="4" name="Chart 3">
            <a:extLst>
              <a:ext uri="{FF2B5EF4-FFF2-40B4-BE49-F238E27FC236}">
                <a16:creationId xmlns:a16="http://schemas.microsoft.com/office/drawing/2014/main" xmlns="" id="{5087FADE-EE3A-1103-D672-66C5FBD96D57}"/>
              </a:ext>
            </a:extLst>
          </p:cNvPr>
          <p:cNvGraphicFramePr>
            <a:graphicFrameLocks/>
          </p:cNvGraphicFramePr>
          <p:nvPr>
            <p:extLst>
              <p:ext uri="{D42A27DB-BD31-4B8C-83A1-F6EECF244321}">
                <p14:modId xmlns:p14="http://schemas.microsoft.com/office/powerpoint/2010/main" val="1300614896"/>
              </p:ext>
            </p:extLst>
          </p:nvPr>
        </p:nvGraphicFramePr>
        <p:xfrm>
          <a:off x="4715607" y="2723981"/>
          <a:ext cx="6938889" cy="3607727"/>
        </p:xfrm>
        <a:graphic>
          <a:graphicData uri="http://schemas.openxmlformats.org/drawingml/2006/chart">
            <c:chart xmlns:c="http://schemas.openxmlformats.org/drawingml/2006/chart" xmlns:r="http://schemas.openxmlformats.org/officeDocument/2006/relationships" r:id="rId2"/>
          </a:graphicData>
        </a:graphic>
      </p:graphicFrame>
      <p:pic>
        <p:nvPicPr>
          <p:cNvPr id="13" name="Picture 12">
            <a:extLst>
              <a:ext uri="{FF2B5EF4-FFF2-40B4-BE49-F238E27FC236}">
                <a16:creationId xmlns:a16="http://schemas.microsoft.com/office/drawing/2014/main" xmlns="" id="{C5E1D65A-8CEA-629B-83FE-244ADC4B8699}"/>
              </a:ext>
            </a:extLst>
          </p:cNvPr>
          <p:cNvPicPr>
            <a:picLocks noChangeAspect="1"/>
          </p:cNvPicPr>
          <p:nvPr/>
        </p:nvPicPr>
        <p:blipFill>
          <a:blip r:embed="rId3"/>
          <a:stretch>
            <a:fillRect/>
          </a:stretch>
        </p:blipFill>
        <p:spPr>
          <a:xfrm>
            <a:off x="6096000" y="1094547"/>
            <a:ext cx="4947138" cy="1325563"/>
          </a:xfrm>
          <a:prstGeom prst="rect">
            <a:avLst/>
          </a:prstGeom>
        </p:spPr>
      </p:pic>
    </p:spTree>
    <p:extLst>
      <p:ext uri="{BB962C8B-B14F-4D97-AF65-F5344CB8AC3E}">
        <p14:creationId xmlns:p14="http://schemas.microsoft.com/office/powerpoint/2010/main" val="1121626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110</TotalTime>
  <Words>308</Words>
  <Application>Microsoft Office PowerPoint</Application>
  <PresentationFormat>Widescreen</PresentationFormat>
  <Paragraphs>20</Paragraphs>
  <Slides>6</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Söhne</vt:lpstr>
      <vt:lpstr>Office Theme</vt:lpstr>
      <vt:lpstr>Data Analysis Report</vt:lpstr>
      <vt:lpstr>Overall engagement</vt:lpstr>
      <vt:lpstr>User completion rate </vt:lpstr>
      <vt:lpstr>More info clicks</vt:lpstr>
      <vt:lpstr>Mobile vs desktop</vt:lpstr>
      <vt:lpstr>Selfie Taken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Analysis Report</dc:title>
  <dc:creator>HARIS DILAWAR</dc:creator>
  <cp:lastModifiedBy>Haris Dilawar</cp:lastModifiedBy>
  <cp:revision>8</cp:revision>
  <dcterms:created xsi:type="dcterms:W3CDTF">2023-02-27T19:43:43Z</dcterms:created>
  <dcterms:modified xsi:type="dcterms:W3CDTF">2023-02-28T11:58:00Z</dcterms:modified>
</cp:coreProperties>
</file>

<file path=docProps/thumbnail.jpeg>
</file>